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4" r:id="rId9"/>
    <p:sldId id="263"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6" autoAdjust="0"/>
    <p:restoredTop sz="94660"/>
  </p:normalViewPr>
  <p:slideViewPr>
    <p:cSldViewPr snapToGrid="0">
      <p:cViewPr varScale="1">
        <p:scale>
          <a:sx n="123" d="100"/>
          <a:sy n="123" d="100"/>
        </p:scale>
        <p:origin x="114" y="2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Uzivatel\Desktop\GOOS%20Finance\Documents%20Dankala\tokenomic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normalizeH="0" baseline="0">
                <a:solidFill>
                  <a:schemeClr val="dk1">
                    <a:lumMod val="50000"/>
                    <a:lumOff val="50000"/>
                  </a:schemeClr>
                </a:solidFill>
                <a:latin typeface="+mj-lt"/>
                <a:ea typeface="+mj-ea"/>
                <a:cs typeface="+mj-cs"/>
              </a:defRPr>
            </a:pPr>
            <a:r>
              <a:rPr lang="en-GB"/>
              <a:t>Token</a:t>
            </a:r>
            <a:r>
              <a:rPr lang="en-GB" baseline="0"/>
              <a:t> Distribution</a:t>
            </a:r>
            <a:endParaRPr lang="en-GB"/>
          </a:p>
        </c:rich>
      </c:tx>
      <c:overlay val="0"/>
      <c:spPr>
        <a:noFill/>
        <a:ln>
          <a:noFill/>
        </a:ln>
        <a:effectLst/>
      </c:spPr>
      <c:txPr>
        <a:bodyPr rot="0" spcFirstLastPara="1" vertOverflow="ellipsis" vert="horz" wrap="square" anchor="ctr" anchorCtr="1"/>
        <a:lstStyle/>
        <a:p>
          <a:pPr>
            <a:defRPr sz="1600" b="1" i="0" u="none" strike="noStrike" kern="1200" spc="0" normalizeH="0" baseline="0">
              <a:solidFill>
                <a:schemeClr val="dk1">
                  <a:lumMod val="50000"/>
                  <a:lumOff val="50000"/>
                </a:schemeClr>
              </a:solidFill>
              <a:latin typeface="+mj-lt"/>
              <a:ea typeface="+mj-ea"/>
              <a:cs typeface="+mj-cs"/>
            </a:defRPr>
          </a:pPr>
          <a:endParaRPr lang="en-US"/>
        </a:p>
      </c:txPr>
    </c:title>
    <c:autoTitleDeleted val="0"/>
    <c:plotArea>
      <c:layout/>
      <c:pieChart>
        <c:varyColors val="1"/>
        <c:ser>
          <c:idx val="0"/>
          <c:order val="0"/>
          <c:dPt>
            <c:idx val="0"/>
            <c:bubble3D val="0"/>
            <c:spPr>
              <a:gradFill>
                <a:gsLst>
                  <a:gs pos="100000">
                    <a:schemeClr val="accent1">
                      <a:lumMod val="60000"/>
                      <a:lumOff val="40000"/>
                    </a:schemeClr>
                  </a:gs>
                  <a:gs pos="0">
                    <a:schemeClr val="accent1"/>
                  </a:gs>
                </a:gsLst>
                <a:lin ang="5400000" scaled="0"/>
              </a:gradFill>
              <a:ln w="19050">
                <a:solidFill>
                  <a:schemeClr val="lt1"/>
                </a:solidFill>
              </a:ln>
              <a:effectLst/>
            </c:spPr>
            <c:extLst>
              <c:ext xmlns:c16="http://schemas.microsoft.com/office/drawing/2014/chart" uri="{C3380CC4-5D6E-409C-BE32-E72D297353CC}">
                <c16:uniqueId val="{00000001-8DB3-43FD-84E2-018022BDB619}"/>
              </c:ext>
            </c:extLst>
          </c:dPt>
          <c:dPt>
            <c:idx val="1"/>
            <c:bubble3D val="0"/>
            <c:spPr>
              <a:gradFill>
                <a:gsLst>
                  <a:gs pos="100000">
                    <a:schemeClr val="accent2">
                      <a:lumMod val="60000"/>
                      <a:lumOff val="40000"/>
                    </a:schemeClr>
                  </a:gs>
                  <a:gs pos="0">
                    <a:schemeClr val="accent2"/>
                  </a:gs>
                </a:gsLst>
                <a:lin ang="5400000" scaled="0"/>
              </a:gradFill>
              <a:ln w="19050">
                <a:solidFill>
                  <a:schemeClr val="lt1"/>
                </a:solidFill>
              </a:ln>
              <a:effectLst/>
            </c:spPr>
            <c:extLst>
              <c:ext xmlns:c16="http://schemas.microsoft.com/office/drawing/2014/chart" uri="{C3380CC4-5D6E-409C-BE32-E72D297353CC}">
                <c16:uniqueId val="{00000003-8DB3-43FD-84E2-018022BDB619}"/>
              </c:ext>
            </c:extLst>
          </c:dPt>
          <c:dPt>
            <c:idx val="2"/>
            <c:bubble3D val="0"/>
            <c:spPr>
              <a:gradFill>
                <a:gsLst>
                  <a:gs pos="100000">
                    <a:schemeClr val="accent3">
                      <a:lumMod val="60000"/>
                      <a:lumOff val="40000"/>
                    </a:schemeClr>
                  </a:gs>
                  <a:gs pos="0">
                    <a:schemeClr val="accent3"/>
                  </a:gs>
                </a:gsLst>
                <a:lin ang="5400000" scaled="0"/>
              </a:gradFill>
              <a:ln w="19050">
                <a:solidFill>
                  <a:schemeClr val="lt1"/>
                </a:solidFill>
              </a:ln>
              <a:effectLst/>
            </c:spPr>
            <c:extLst>
              <c:ext xmlns:c16="http://schemas.microsoft.com/office/drawing/2014/chart" uri="{C3380CC4-5D6E-409C-BE32-E72D297353CC}">
                <c16:uniqueId val="{00000005-8DB3-43FD-84E2-018022BDB619}"/>
              </c:ext>
            </c:extLst>
          </c:dPt>
          <c:dPt>
            <c:idx val="3"/>
            <c:bubble3D val="0"/>
            <c:spPr>
              <a:gradFill>
                <a:gsLst>
                  <a:gs pos="100000">
                    <a:schemeClr val="accent4">
                      <a:lumMod val="60000"/>
                      <a:lumOff val="40000"/>
                    </a:schemeClr>
                  </a:gs>
                  <a:gs pos="0">
                    <a:schemeClr val="accent4"/>
                  </a:gs>
                </a:gsLst>
                <a:lin ang="5400000" scaled="0"/>
              </a:gradFill>
              <a:ln w="19050">
                <a:solidFill>
                  <a:schemeClr val="lt1"/>
                </a:solidFill>
              </a:ln>
              <a:effectLst/>
            </c:spPr>
            <c:extLst>
              <c:ext xmlns:c16="http://schemas.microsoft.com/office/drawing/2014/chart" uri="{C3380CC4-5D6E-409C-BE32-E72D297353CC}">
                <c16:uniqueId val="{00000007-8DB3-43FD-84E2-018022BDB619}"/>
              </c:ext>
            </c:extLst>
          </c:dPt>
          <c:dPt>
            <c:idx val="4"/>
            <c:bubble3D val="0"/>
            <c:spPr>
              <a:gradFill>
                <a:gsLst>
                  <a:gs pos="100000">
                    <a:schemeClr val="accent5">
                      <a:lumMod val="60000"/>
                      <a:lumOff val="40000"/>
                    </a:schemeClr>
                  </a:gs>
                  <a:gs pos="0">
                    <a:schemeClr val="accent5"/>
                  </a:gs>
                </a:gsLst>
                <a:lin ang="5400000" scaled="0"/>
              </a:gradFill>
              <a:ln w="19050">
                <a:solidFill>
                  <a:schemeClr val="lt1"/>
                </a:solidFill>
              </a:ln>
              <a:effectLst/>
            </c:spPr>
            <c:extLst>
              <c:ext xmlns:c16="http://schemas.microsoft.com/office/drawing/2014/chart" uri="{C3380CC4-5D6E-409C-BE32-E72D297353CC}">
                <c16:uniqueId val="{00000009-8DB3-43FD-84E2-018022BDB619}"/>
              </c:ext>
            </c:extLst>
          </c:dPt>
          <c:dPt>
            <c:idx val="5"/>
            <c:bubble3D val="0"/>
            <c:spPr>
              <a:gradFill>
                <a:gsLst>
                  <a:gs pos="100000">
                    <a:schemeClr val="accent6">
                      <a:lumMod val="60000"/>
                      <a:lumOff val="40000"/>
                    </a:schemeClr>
                  </a:gs>
                  <a:gs pos="0">
                    <a:schemeClr val="accent6"/>
                  </a:gs>
                </a:gsLst>
                <a:lin ang="5400000" scaled="0"/>
              </a:gradFill>
              <a:ln w="19050">
                <a:solidFill>
                  <a:schemeClr val="lt1"/>
                </a:solidFill>
              </a:ln>
              <a:effectLst/>
            </c:spPr>
            <c:extLst>
              <c:ext xmlns:c16="http://schemas.microsoft.com/office/drawing/2014/chart" uri="{C3380CC4-5D6E-409C-BE32-E72D297353CC}">
                <c16:uniqueId val="{0000000B-8DB3-43FD-84E2-018022BDB619}"/>
              </c:ext>
            </c:extLst>
          </c:dPt>
          <c:dPt>
            <c:idx val="6"/>
            <c:bubble3D val="0"/>
            <c:spPr>
              <a:gradFill>
                <a:gsLst>
                  <a:gs pos="100000">
                    <a:schemeClr val="accent1">
                      <a:lumMod val="60000"/>
                      <a:lumMod val="60000"/>
                      <a:lumOff val="40000"/>
                    </a:schemeClr>
                  </a:gs>
                  <a:gs pos="0">
                    <a:schemeClr val="accent1">
                      <a:lumMod val="60000"/>
                    </a:schemeClr>
                  </a:gs>
                </a:gsLst>
                <a:lin ang="5400000" scaled="0"/>
              </a:gradFill>
              <a:ln w="19050">
                <a:solidFill>
                  <a:schemeClr val="lt1"/>
                </a:solidFill>
              </a:ln>
              <a:effectLst/>
            </c:spPr>
            <c:extLst>
              <c:ext xmlns:c16="http://schemas.microsoft.com/office/drawing/2014/chart" uri="{C3380CC4-5D6E-409C-BE32-E72D297353CC}">
                <c16:uniqueId val="{0000000D-8DB3-43FD-84E2-018022BDB619}"/>
              </c:ext>
            </c:extLst>
          </c:dPt>
          <c:dPt>
            <c:idx val="7"/>
            <c:bubble3D val="0"/>
            <c:spPr>
              <a:gradFill>
                <a:gsLst>
                  <a:gs pos="100000">
                    <a:schemeClr val="accent2">
                      <a:lumMod val="60000"/>
                      <a:lumMod val="60000"/>
                      <a:lumOff val="40000"/>
                    </a:schemeClr>
                  </a:gs>
                  <a:gs pos="0">
                    <a:schemeClr val="accent2">
                      <a:lumMod val="60000"/>
                    </a:schemeClr>
                  </a:gs>
                </a:gsLst>
                <a:lin ang="5400000" scaled="0"/>
              </a:gradFill>
              <a:ln w="19050">
                <a:solidFill>
                  <a:schemeClr val="lt1"/>
                </a:solidFill>
              </a:ln>
              <a:effectLst/>
            </c:spPr>
            <c:extLst>
              <c:ext xmlns:c16="http://schemas.microsoft.com/office/drawing/2014/chart" uri="{C3380CC4-5D6E-409C-BE32-E72D297353CC}">
                <c16:uniqueId val="{0000000F-8DB3-43FD-84E2-018022BDB619}"/>
              </c:ext>
            </c:extLst>
          </c:dPt>
          <c:dPt>
            <c:idx val="8"/>
            <c:bubble3D val="0"/>
            <c:spPr>
              <a:gradFill>
                <a:gsLst>
                  <a:gs pos="100000">
                    <a:schemeClr val="accent3">
                      <a:lumMod val="60000"/>
                      <a:lumMod val="60000"/>
                      <a:lumOff val="40000"/>
                    </a:schemeClr>
                  </a:gs>
                  <a:gs pos="0">
                    <a:schemeClr val="accent3">
                      <a:lumMod val="60000"/>
                    </a:schemeClr>
                  </a:gs>
                </a:gsLst>
                <a:lin ang="5400000" scaled="0"/>
              </a:gradFill>
              <a:ln w="19050">
                <a:solidFill>
                  <a:schemeClr val="lt1"/>
                </a:solidFill>
              </a:ln>
              <a:effectLst/>
            </c:spPr>
            <c:extLst>
              <c:ext xmlns:c16="http://schemas.microsoft.com/office/drawing/2014/chart" uri="{C3380CC4-5D6E-409C-BE32-E72D297353CC}">
                <c16:uniqueId val="{00000011-8DB3-43FD-84E2-018022BDB619}"/>
              </c:ext>
            </c:extLst>
          </c:dPt>
          <c:dPt>
            <c:idx val="9"/>
            <c:bubble3D val="0"/>
            <c:spPr>
              <a:gradFill>
                <a:gsLst>
                  <a:gs pos="100000">
                    <a:schemeClr val="accent4">
                      <a:lumMod val="60000"/>
                      <a:lumMod val="60000"/>
                      <a:lumOff val="40000"/>
                    </a:schemeClr>
                  </a:gs>
                  <a:gs pos="0">
                    <a:schemeClr val="accent4">
                      <a:lumMod val="60000"/>
                    </a:schemeClr>
                  </a:gs>
                </a:gsLst>
                <a:lin ang="5400000" scaled="0"/>
              </a:gradFill>
              <a:ln w="19050">
                <a:solidFill>
                  <a:schemeClr val="lt1"/>
                </a:solidFill>
              </a:ln>
              <a:effectLst/>
            </c:spPr>
            <c:extLst>
              <c:ext xmlns:c16="http://schemas.microsoft.com/office/drawing/2014/chart" uri="{C3380CC4-5D6E-409C-BE32-E72D297353CC}">
                <c16:uniqueId val="{00000013-8DB3-43FD-84E2-018022BDB619}"/>
              </c:ext>
            </c:extLst>
          </c:dPt>
          <c:dPt>
            <c:idx val="10"/>
            <c:bubble3D val="0"/>
            <c:spPr>
              <a:gradFill>
                <a:gsLst>
                  <a:gs pos="100000">
                    <a:schemeClr val="accent5">
                      <a:lumMod val="60000"/>
                      <a:lumMod val="60000"/>
                      <a:lumOff val="40000"/>
                    </a:schemeClr>
                  </a:gs>
                  <a:gs pos="0">
                    <a:schemeClr val="accent5">
                      <a:lumMod val="60000"/>
                    </a:schemeClr>
                  </a:gs>
                </a:gsLst>
                <a:lin ang="5400000" scaled="0"/>
              </a:gradFill>
              <a:ln w="19050">
                <a:solidFill>
                  <a:schemeClr val="lt1"/>
                </a:solidFill>
              </a:ln>
              <a:effectLst/>
            </c:spPr>
            <c:extLst>
              <c:ext xmlns:c16="http://schemas.microsoft.com/office/drawing/2014/chart" uri="{C3380CC4-5D6E-409C-BE32-E72D297353CC}">
                <c16:uniqueId val="{00000015-8DB3-43FD-84E2-018022BDB619}"/>
              </c:ext>
            </c:extLst>
          </c:dPt>
          <c:dPt>
            <c:idx val="11"/>
            <c:bubble3D val="0"/>
            <c:spPr>
              <a:gradFill>
                <a:gsLst>
                  <a:gs pos="100000">
                    <a:schemeClr val="accent6">
                      <a:lumMod val="60000"/>
                      <a:lumMod val="60000"/>
                      <a:lumOff val="40000"/>
                    </a:schemeClr>
                  </a:gs>
                  <a:gs pos="0">
                    <a:schemeClr val="accent6">
                      <a:lumMod val="60000"/>
                    </a:schemeClr>
                  </a:gs>
                </a:gsLst>
                <a:lin ang="5400000" scaled="0"/>
              </a:gradFill>
              <a:ln w="19050">
                <a:solidFill>
                  <a:schemeClr val="lt1"/>
                </a:solidFill>
              </a:ln>
              <a:effectLst/>
            </c:spPr>
            <c:extLst>
              <c:ext xmlns:c16="http://schemas.microsoft.com/office/drawing/2014/chart" uri="{C3380CC4-5D6E-409C-BE32-E72D297353CC}">
                <c16:uniqueId val="{00000017-8DB3-43FD-84E2-018022BDB619}"/>
              </c:ext>
            </c:extLst>
          </c:dPt>
          <c:dPt>
            <c:idx val="12"/>
            <c:bubble3D val="0"/>
            <c:spPr>
              <a:gradFill>
                <a:gsLst>
                  <a:gs pos="100000">
                    <a:schemeClr val="accent1">
                      <a:lumMod val="80000"/>
                      <a:lumOff val="20000"/>
                      <a:lumMod val="60000"/>
                      <a:lumOff val="40000"/>
                    </a:schemeClr>
                  </a:gs>
                  <a:gs pos="0">
                    <a:schemeClr val="accent1">
                      <a:lumMod val="80000"/>
                      <a:lumOff val="20000"/>
                    </a:schemeClr>
                  </a:gs>
                </a:gsLst>
                <a:lin ang="5400000" scaled="0"/>
              </a:gradFill>
              <a:ln w="19050">
                <a:solidFill>
                  <a:schemeClr val="lt1"/>
                </a:solidFill>
              </a:ln>
              <a:effectLst/>
            </c:spPr>
            <c:extLst>
              <c:ext xmlns:c16="http://schemas.microsoft.com/office/drawing/2014/chart" uri="{C3380CC4-5D6E-409C-BE32-E72D297353CC}">
                <c16:uniqueId val="{00000019-8DB3-43FD-84E2-018022BDB619}"/>
              </c:ext>
            </c:extLst>
          </c:dPt>
          <c:dPt>
            <c:idx val="13"/>
            <c:bubble3D val="0"/>
            <c:spPr>
              <a:gradFill>
                <a:gsLst>
                  <a:gs pos="100000">
                    <a:schemeClr val="accent2">
                      <a:lumMod val="80000"/>
                      <a:lumOff val="20000"/>
                      <a:lumMod val="60000"/>
                      <a:lumOff val="40000"/>
                    </a:schemeClr>
                  </a:gs>
                  <a:gs pos="0">
                    <a:schemeClr val="accent2">
                      <a:lumMod val="80000"/>
                      <a:lumOff val="20000"/>
                    </a:schemeClr>
                  </a:gs>
                </a:gsLst>
                <a:lin ang="5400000" scaled="0"/>
              </a:gradFill>
              <a:ln w="19050">
                <a:solidFill>
                  <a:schemeClr val="lt1"/>
                </a:solidFill>
              </a:ln>
              <a:effectLst/>
            </c:spPr>
            <c:extLst>
              <c:ext xmlns:c16="http://schemas.microsoft.com/office/drawing/2014/chart" uri="{C3380CC4-5D6E-409C-BE32-E72D297353CC}">
                <c16:uniqueId val="{0000001B-8DB3-43FD-84E2-018022BDB619}"/>
              </c:ext>
            </c:extLst>
          </c:dPt>
          <c:dPt>
            <c:idx val="14"/>
            <c:bubble3D val="0"/>
            <c:spPr>
              <a:gradFill>
                <a:gsLst>
                  <a:gs pos="100000">
                    <a:schemeClr val="accent3">
                      <a:lumMod val="80000"/>
                      <a:lumOff val="20000"/>
                      <a:lumMod val="60000"/>
                      <a:lumOff val="40000"/>
                    </a:schemeClr>
                  </a:gs>
                  <a:gs pos="0">
                    <a:schemeClr val="accent3">
                      <a:lumMod val="80000"/>
                      <a:lumOff val="20000"/>
                    </a:schemeClr>
                  </a:gs>
                </a:gsLst>
                <a:lin ang="5400000" scaled="0"/>
              </a:gradFill>
              <a:ln w="19050">
                <a:solidFill>
                  <a:schemeClr val="lt1"/>
                </a:solidFill>
              </a:ln>
              <a:effectLst/>
            </c:spPr>
            <c:extLst>
              <c:ext xmlns:c16="http://schemas.microsoft.com/office/drawing/2014/chart" uri="{C3380CC4-5D6E-409C-BE32-E72D297353CC}">
                <c16:uniqueId val="{0000001D-8DB3-43FD-84E2-018022BDB619}"/>
              </c:ext>
            </c:extLst>
          </c:dPt>
          <c:dPt>
            <c:idx val="15"/>
            <c:bubble3D val="0"/>
            <c:spPr>
              <a:gradFill>
                <a:gsLst>
                  <a:gs pos="100000">
                    <a:schemeClr val="accent4">
                      <a:lumMod val="80000"/>
                      <a:lumOff val="20000"/>
                      <a:lumMod val="60000"/>
                      <a:lumOff val="40000"/>
                    </a:schemeClr>
                  </a:gs>
                  <a:gs pos="0">
                    <a:schemeClr val="accent4">
                      <a:lumMod val="80000"/>
                      <a:lumOff val="20000"/>
                    </a:schemeClr>
                  </a:gs>
                </a:gsLst>
                <a:lin ang="5400000" scaled="0"/>
              </a:gradFill>
              <a:ln w="19050">
                <a:solidFill>
                  <a:schemeClr val="lt1"/>
                </a:solidFill>
              </a:ln>
              <a:effectLst/>
            </c:spPr>
            <c:extLst>
              <c:ext xmlns:c16="http://schemas.microsoft.com/office/drawing/2014/chart" uri="{C3380CC4-5D6E-409C-BE32-E72D297353CC}">
                <c16:uniqueId val="{0000001F-8DB3-43FD-84E2-018022BDB619}"/>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Feuil2!$B$3:$B$18</c:f>
              <c:strCache>
                <c:ptCount val="16"/>
                <c:pt idx="0">
                  <c:v>Preseed</c:v>
                </c:pt>
                <c:pt idx="1">
                  <c:v>SEED</c:v>
                </c:pt>
                <c:pt idx="2">
                  <c:v>Strategic Sale</c:v>
                </c:pt>
                <c:pt idx="3">
                  <c:v>Private sale 1</c:v>
                </c:pt>
                <c:pt idx="4">
                  <c:v>Private Sale 2 (ILO)</c:v>
                </c:pt>
                <c:pt idx="5">
                  <c:v>Public Sale</c:v>
                </c:pt>
                <c:pt idx="6">
                  <c:v>Founder</c:v>
                </c:pt>
                <c:pt idx="7">
                  <c:v>Advisors</c:v>
                </c:pt>
                <c:pt idx="8">
                  <c:v>Ecosystem/Incentives</c:v>
                </c:pt>
                <c:pt idx="9">
                  <c:v>Tresory Reserve</c:v>
                </c:pt>
                <c:pt idx="10">
                  <c:v>Partnership</c:v>
                </c:pt>
                <c:pt idx="11">
                  <c:v>Team</c:v>
                </c:pt>
                <c:pt idx="12">
                  <c:v>Liquidity</c:v>
                </c:pt>
                <c:pt idx="13">
                  <c:v>Airdrops</c:v>
                </c:pt>
                <c:pt idx="14">
                  <c:v>Marketing </c:v>
                </c:pt>
                <c:pt idx="15">
                  <c:v>LP/Staking Reward</c:v>
                </c:pt>
              </c:strCache>
            </c:strRef>
          </c:cat>
          <c:val>
            <c:numRef>
              <c:f>Feuil2!$C$3:$C$18</c:f>
              <c:numCache>
                <c:formatCode>#,##0</c:formatCode>
                <c:ptCount val="16"/>
                <c:pt idx="0">
                  <c:v>30000000</c:v>
                </c:pt>
                <c:pt idx="1">
                  <c:v>60000000</c:v>
                </c:pt>
                <c:pt idx="2">
                  <c:v>60000000</c:v>
                </c:pt>
                <c:pt idx="3">
                  <c:v>80000000</c:v>
                </c:pt>
                <c:pt idx="4">
                  <c:v>60000000</c:v>
                </c:pt>
                <c:pt idx="5">
                  <c:v>30000000</c:v>
                </c:pt>
                <c:pt idx="6">
                  <c:v>140000000</c:v>
                </c:pt>
                <c:pt idx="7">
                  <c:v>20000000</c:v>
                </c:pt>
                <c:pt idx="8">
                  <c:v>100000000</c:v>
                </c:pt>
                <c:pt idx="9">
                  <c:v>50000000</c:v>
                </c:pt>
                <c:pt idx="10">
                  <c:v>10000000</c:v>
                </c:pt>
                <c:pt idx="11">
                  <c:v>60000000</c:v>
                </c:pt>
                <c:pt idx="12">
                  <c:v>50000000</c:v>
                </c:pt>
                <c:pt idx="13">
                  <c:v>10000000</c:v>
                </c:pt>
                <c:pt idx="14">
                  <c:v>120000000</c:v>
                </c:pt>
                <c:pt idx="15">
                  <c:v>120000000</c:v>
                </c:pt>
              </c:numCache>
            </c:numRef>
          </c:val>
          <c:extLst>
            <c:ext xmlns:c16="http://schemas.microsoft.com/office/drawing/2014/chart" uri="{C3380CC4-5D6E-409C-BE32-E72D297353CC}">
              <c16:uniqueId val="{00000020-8DB3-43FD-84E2-018022BDB619}"/>
            </c:ext>
          </c:extLst>
        </c:ser>
        <c:ser>
          <c:idx val="1"/>
          <c:order val="1"/>
          <c:dPt>
            <c:idx val="0"/>
            <c:bubble3D val="0"/>
            <c:spPr>
              <a:gradFill>
                <a:gsLst>
                  <a:gs pos="100000">
                    <a:schemeClr val="accent1">
                      <a:lumMod val="60000"/>
                      <a:lumOff val="40000"/>
                    </a:schemeClr>
                  </a:gs>
                  <a:gs pos="0">
                    <a:schemeClr val="accent1"/>
                  </a:gs>
                </a:gsLst>
                <a:lin ang="5400000" scaled="0"/>
              </a:gradFill>
              <a:ln w="19050">
                <a:solidFill>
                  <a:schemeClr val="lt1"/>
                </a:solidFill>
              </a:ln>
              <a:effectLst/>
            </c:spPr>
            <c:extLst>
              <c:ext xmlns:c16="http://schemas.microsoft.com/office/drawing/2014/chart" uri="{C3380CC4-5D6E-409C-BE32-E72D297353CC}">
                <c16:uniqueId val="{00000022-8DB3-43FD-84E2-018022BDB619}"/>
              </c:ext>
            </c:extLst>
          </c:dPt>
          <c:dPt>
            <c:idx val="1"/>
            <c:bubble3D val="0"/>
            <c:spPr>
              <a:gradFill>
                <a:gsLst>
                  <a:gs pos="100000">
                    <a:schemeClr val="accent2">
                      <a:lumMod val="60000"/>
                      <a:lumOff val="40000"/>
                    </a:schemeClr>
                  </a:gs>
                  <a:gs pos="0">
                    <a:schemeClr val="accent2"/>
                  </a:gs>
                </a:gsLst>
                <a:lin ang="5400000" scaled="0"/>
              </a:gradFill>
              <a:ln w="19050">
                <a:solidFill>
                  <a:schemeClr val="lt1"/>
                </a:solidFill>
              </a:ln>
              <a:effectLst/>
            </c:spPr>
            <c:extLst>
              <c:ext xmlns:c16="http://schemas.microsoft.com/office/drawing/2014/chart" uri="{C3380CC4-5D6E-409C-BE32-E72D297353CC}">
                <c16:uniqueId val="{00000024-8DB3-43FD-84E2-018022BDB619}"/>
              </c:ext>
            </c:extLst>
          </c:dPt>
          <c:dPt>
            <c:idx val="2"/>
            <c:bubble3D val="0"/>
            <c:spPr>
              <a:gradFill>
                <a:gsLst>
                  <a:gs pos="100000">
                    <a:schemeClr val="accent3">
                      <a:lumMod val="60000"/>
                      <a:lumOff val="40000"/>
                    </a:schemeClr>
                  </a:gs>
                  <a:gs pos="0">
                    <a:schemeClr val="accent3"/>
                  </a:gs>
                </a:gsLst>
                <a:lin ang="5400000" scaled="0"/>
              </a:gradFill>
              <a:ln w="19050">
                <a:solidFill>
                  <a:schemeClr val="lt1"/>
                </a:solidFill>
              </a:ln>
              <a:effectLst/>
            </c:spPr>
            <c:extLst>
              <c:ext xmlns:c16="http://schemas.microsoft.com/office/drawing/2014/chart" uri="{C3380CC4-5D6E-409C-BE32-E72D297353CC}">
                <c16:uniqueId val="{00000026-8DB3-43FD-84E2-018022BDB619}"/>
              </c:ext>
            </c:extLst>
          </c:dPt>
          <c:dPt>
            <c:idx val="3"/>
            <c:bubble3D val="0"/>
            <c:spPr>
              <a:gradFill>
                <a:gsLst>
                  <a:gs pos="100000">
                    <a:schemeClr val="accent4">
                      <a:lumMod val="60000"/>
                      <a:lumOff val="40000"/>
                    </a:schemeClr>
                  </a:gs>
                  <a:gs pos="0">
                    <a:schemeClr val="accent4"/>
                  </a:gs>
                </a:gsLst>
                <a:lin ang="5400000" scaled="0"/>
              </a:gradFill>
              <a:ln w="19050">
                <a:solidFill>
                  <a:schemeClr val="lt1"/>
                </a:solidFill>
              </a:ln>
              <a:effectLst/>
            </c:spPr>
            <c:extLst>
              <c:ext xmlns:c16="http://schemas.microsoft.com/office/drawing/2014/chart" uri="{C3380CC4-5D6E-409C-BE32-E72D297353CC}">
                <c16:uniqueId val="{00000028-8DB3-43FD-84E2-018022BDB619}"/>
              </c:ext>
            </c:extLst>
          </c:dPt>
          <c:dPt>
            <c:idx val="4"/>
            <c:bubble3D val="0"/>
            <c:spPr>
              <a:gradFill>
                <a:gsLst>
                  <a:gs pos="100000">
                    <a:schemeClr val="accent5">
                      <a:lumMod val="60000"/>
                      <a:lumOff val="40000"/>
                    </a:schemeClr>
                  </a:gs>
                  <a:gs pos="0">
                    <a:schemeClr val="accent5"/>
                  </a:gs>
                </a:gsLst>
                <a:lin ang="5400000" scaled="0"/>
              </a:gradFill>
              <a:ln w="19050">
                <a:solidFill>
                  <a:schemeClr val="lt1"/>
                </a:solidFill>
              </a:ln>
              <a:effectLst/>
            </c:spPr>
            <c:extLst>
              <c:ext xmlns:c16="http://schemas.microsoft.com/office/drawing/2014/chart" uri="{C3380CC4-5D6E-409C-BE32-E72D297353CC}">
                <c16:uniqueId val="{0000002A-8DB3-43FD-84E2-018022BDB619}"/>
              </c:ext>
            </c:extLst>
          </c:dPt>
          <c:dPt>
            <c:idx val="5"/>
            <c:bubble3D val="0"/>
            <c:spPr>
              <a:gradFill>
                <a:gsLst>
                  <a:gs pos="100000">
                    <a:schemeClr val="accent6">
                      <a:lumMod val="60000"/>
                      <a:lumOff val="40000"/>
                    </a:schemeClr>
                  </a:gs>
                  <a:gs pos="0">
                    <a:schemeClr val="accent6"/>
                  </a:gs>
                </a:gsLst>
                <a:lin ang="5400000" scaled="0"/>
              </a:gradFill>
              <a:ln w="19050">
                <a:solidFill>
                  <a:schemeClr val="lt1"/>
                </a:solidFill>
              </a:ln>
              <a:effectLst/>
            </c:spPr>
            <c:extLst>
              <c:ext xmlns:c16="http://schemas.microsoft.com/office/drawing/2014/chart" uri="{C3380CC4-5D6E-409C-BE32-E72D297353CC}">
                <c16:uniqueId val="{0000002C-8DB3-43FD-84E2-018022BDB619}"/>
              </c:ext>
            </c:extLst>
          </c:dPt>
          <c:dPt>
            <c:idx val="6"/>
            <c:bubble3D val="0"/>
            <c:spPr>
              <a:gradFill>
                <a:gsLst>
                  <a:gs pos="100000">
                    <a:schemeClr val="accent1">
                      <a:lumMod val="60000"/>
                      <a:lumMod val="60000"/>
                      <a:lumOff val="40000"/>
                    </a:schemeClr>
                  </a:gs>
                  <a:gs pos="0">
                    <a:schemeClr val="accent1">
                      <a:lumMod val="60000"/>
                    </a:schemeClr>
                  </a:gs>
                </a:gsLst>
                <a:lin ang="5400000" scaled="0"/>
              </a:gradFill>
              <a:ln w="19050">
                <a:solidFill>
                  <a:schemeClr val="lt1"/>
                </a:solidFill>
              </a:ln>
              <a:effectLst/>
            </c:spPr>
            <c:extLst>
              <c:ext xmlns:c16="http://schemas.microsoft.com/office/drawing/2014/chart" uri="{C3380CC4-5D6E-409C-BE32-E72D297353CC}">
                <c16:uniqueId val="{0000002E-8DB3-43FD-84E2-018022BDB619}"/>
              </c:ext>
            </c:extLst>
          </c:dPt>
          <c:dPt>
            <c:idx val="7"/>
            <c:bubble3D val="0"/>
            <c:spPr>
              <a:gradFill>
                <a:gsLst>
                  <a:gs pos="100000">
                    <a:schemeClr val="accent2">
                      <a:lumMod val="60000"/>
                      <a:lumMod val="60000"/>
                      <a:lumOff val="40000"/>
                    </a:schemeClr>
                  </a:gs>
                  <a:gs pos="0">
                    <a:schemeClr val="accent2">
                      <a:lumMod val="60000"/>
                    </a:schemeClr>
                  </a:gs>
                </a:gsLst>
                <a:lin ang="5400000" scaled="0"/>
              </a:gradFill>
              <a:ln w="19050">
                <a:solidFill>
                  <a:schemeClr val="lt1"/>
                </a:solidFill>
              </a:ln>
              <a:effectLst/>
            </c:spPr>
            <c:extLst>
              <c:ext xmlns:c16="http://schemas.microsoft.com/office/drawing/2014/chart" uri="{C3380CC4-5D6E-409C-BE32-E72D297353CC}">
                <c16:uniqueId val="{00000030-8DB3-43FD-84E2-018022BDB619}"/>
              </c:ext>
            </c:extLst>
          </c:dPt>
          <c:dPt>
            <c:idx val="8"/>
            <c:bubble3D val="0"/>
            <c:spPr>
              <a:gradFill>
                <a:gsLst>
                  <a:gs pos="100000">
                    <a:schemeClr val="accent3">
                      <a:lumMod val="60000"/>
                      <a:lumMod val="60000"/>
                      <a:lumOff val="40000"/>
                    </a:schemeClr>
                  </a:gs>
                  <a:gs pos="0">
                    <a:schemeClr val="accent3">
                      <a:lumMod val="60000"/>
                    </a:schemeClr>
                  </a:gs>
                </a:gsLst>
                <a:lin ang="5400000" scaled="0"/>
              </a:gradFill>
              <a:ln w="19050">
                <a:solidFill>
                  <a:schemeClr val="lt1"/>
                </a:solidFill>
              </a:ln>
              <a:effectLst/>
            </c:spPr>
            <c:extLst>
              <c:ext xmlns:c16="http://schemas.microsoft.com/office/drawing/2014/chart" uri="{C3380CC4-5D6E-409C-BE32-E72D297353CC}">
                <c16:uniqueId val="{00000032-8DB3-43FD-84E2-018022BDB619}"/>
              </c:ext>
            </c:extLst>
          </c:dPt>
          <c:dPt>
            <c:idx val="9"/>
            <c:bubble3D val="0"/>
            <c:spPr>
              <a:gradFill>
                <a:gsLst>
                  <a:gs pos="100000">
                    <a:schemeClr val="accent4">
                      <a:lumMod val="60000"/>
                      <a:lumMod val="60000"/>
                      <a:lumOff val="40000"/>
                    </a:schemeClr>
                  </a:gs>
                  <a:gs pos="0">
                    <a:schemeClr val="accent4">
                      <a:lumMod val="60000"/>
                    </a:schemeClr>
                  </a:gs>
                </a:gsLst>
                <a:lin ang="5400000" scaled="0"/>
              </a:gradFill>
              <a:ln w="19050">
                <a:solidFill>
                  <a:schemeClr val="lt1"/>
                </a:solidFill>
              </a:ln>
              <a:effectLst/>
            </c:spPr>
            <c:extLst>
              <c:ext xmlns:c16="http://schemas.microsoft.com/office/drawing/2014/chart" uri="{C3380CC4-5D6E-409C-BE32-E72D297353CC}">
                <c16:uniqueId val="{00000034-8DB3-43FD-84E2-018022BDB619}"/>
              </c:ext>
            </c:extLst>
          </c:dPt>
          <c:dPt>
            <c:idx val="10"/>
            <c:bubble3D val="0"/>
            <c:spPr>
              <a:gradFill>
                <a:gsLst>
                  <a:gs pos="100000">
                    <a:schemeClr val="accent5">
                      <a:lumMod val="60000"/>
                      <a:lumMod val="60000"/>
                      <a:lumOff val="40000"/>
                    </a:schemeClr>
                  </a:gs>
                  <a:gs pos="0">
                    <a:schemeClr val="accent5">
                      <a:lumMod val="60000"/>
                    </a:schemeClr>
                  </a:gs>
                </a:gsLst>
                <a:lin ang="5400000" scaled="0"/>
              </a:gradFill>
              <a:ln w="19050">
                <a:solidFill>
                  <a:schemeClr val="lt1"/>
                </a:solidFill>
              </a:ln>
              <a:effectLst/>
            </c:spPr>
            <c:extLst>
              <c:ext xmlns:c16="http://schemas.microsoft.com/office/drawing/2014/chart" uri="{C3380CC4-5D6E-409C-BE32-E72D297353CC}">
                <c16:uniqueId val="{00000036-8DB3-43FD-84E2-018022BDB619}"/>
              </c:ext>
            </c:extLst>
          </c:dPt>
          <c:dPt>
            <c:idx val="11"/>
            <c:bubble3D val="0"/>
            <c:spPr>
              <a:gradFill>
                <a:gsLst>
                  <a:gs pos="100000">
                    <a:schemeClr val="accent6">
                      <a:lumMod val="60000"/>
                      <a:lumMod val="60000"/>
                      <a:lumOff val="40000"/>
                    </a:schemeClr>
                  </a:gs>
                  <a:gs pos="0">
                    <a:schemeClr val="accent6">
                      <a:lumMod val="60000"/>
                    </a:schemeClr>
                  </a:gs>
                </a:gsLst>
                <a:lin ang="5400000" scaled="0"/>
              </a:gradFill>
              <a:ln w="19050">
                <a:solidFill>
                  <a:schemeClr val="lt1"/>
                </a:solidFill>
              </a:ln>
              <a:effectLst/>
            </c:spPr>
            <c:extLst>
              <c:ext xmlns:c16="http://schemas.microsoft.com/office/drawing/2014/chart" uri="{C3380CC4-5D6E-409C-BE32-E72D297353CC}">
                <c16:uniqueId val="{00000038-8DB3-43FD-84E2-018022BDB619}"/>
              </c:ext>
            </c:extLst>
          </c:dPt>
          <c:dPt>
            <c:idx val="12"/>
            <c:bubble3D val="0"/>
            <c:spPr>
              <a:gradFill>
                <a:gsLst>
                  <a:gs pos="100000">
                    <a:schemeClr val="accent1">
                      <a:lumMod val="80000"/>
                      <a:lumOff val="20000"/>
                      <a:lumMod val="60000"/>
                      <a:lumOff val="40000"/>
                    </a:schemeClr>
                  </a:gs>
                  <a:gs pos="0">
                    <a:schemeClr val="accent1">
                      <a:lumMod val="80000"/>
                      <a:lumOff val="20000"/>
                    </a:schemeClr>
                  </a:gs>
                </a:gsLst>
                <a:lin ang="5400000" scaled="0"/>
              </a:gradFill>
              <a:ln w="19050">
                <a:solidFill>
                  <a:schemeClr val="lt1"/>
                </a:solidFill>
              </a:ln>
              <a:effectLst/>
            </c:spPr>
            <c:extLst>
              <c:ext xmlns:c16="http://schemas.microsoft.com/office/drawing/2014/chart" uri="{C3380CC4-5D6E-409C-BE32-E72D297353CC}">
                <c16:uniqueId val="{0000003A-8DB3-43FD-84E2-018022BDB619}"/>
              </c:ext>
            </c:extLst>
          </c:dPt>
          <c:dPt>
            <c:idx val="13"/>
            <c:bubble3D val="0"/>
            <c:spPr>
              <a:gradFill>
                <a:gsLst>
                  <a:gs pos="100000">
                    <a:schemeClr val="accent2">
                      <a:lumMod val="80000"/>
                      <a:lumOff val="20000"/>
                      <a:lumMod val="60000"/>
                      <a:lumOff val="40000"/>
                    </a:schemeClr>
                  </a:gs>
                  <a:gs pos="0">
                    <a:schemeClr val="accent2">
                      <a:lumMod val="80000"/>
                      <a:lumOff val="20000"/>
                    </a:schemeClr>
                  </a:gs>
                </a:gsLst>
                <a:lin ang="5400000" scaled="0"/>
              </a:gradFill>
              <a:ln w="19050">
                <a:solidFill>
                  <a:schemeClr val="lt1"/>
                </a:solidFill>
              </a:ln>
              <a:effectLst/>
            </c:spPr>
            <c:extLst>
              <c:ext xmlns:c16="http://schemas.microsoft.com/office/drawing/2014/chart" uri="{C3380CC4-5D6E-409C-BE32-E72D297353CC}">
                <c16:uniqueId val="{0000003C-8DB3-43FD-84E2-018022BDB619}"/>
              </c:ext>
            </c:extLst>
          </c:dPt>
          <c:dPt>
            <c:idx val="14"/>
            <c:bubble3D val="0"/>
            <c:spPr>
              <a:gradFill>
                <a:gsLst>
                  <a:gs pos="100000">
                    <a:schemeClr val="accent3">
                      <a:lumMod val="80000"/>
                      <a:lumOff val="20000"/>
                      <a:lumMod val="60000"/>
                      <a:lumOff val="40000"/>
                    </a:schemeClr>
                  </a:gs>
                  <a:gs pos="0">
                    <a:schemeClr val="accent3">
                      <a:lumMod val="80000"/>
                      <a:lumOff val="20000"/>
                    </a:schemeClr>
                  </a:gs>
                </a:gsLst>
                <a:lin ang="5400000" scaled="0"/>
              </a:gradFill>
              <a:ln w="19050">
                <a:solidFill>
                  <a:schemeClr val="lt1"/>
                </a:solidFill>
              </a:ln>
              <a:effectLst/>
            </c:spPr>
            <c:extLst>
              <c:ext xmlns:c16="http://schemas.microsoft.com/office/drawing/2014/chart" uri="{C3380CC4-5D6E-409C-BE32-E72D297353CC}">
                <c16:uniqueId val="{0000003E-8DB3-43FD-84E2-018022BDB619}"/>
              </c:ext>
            </c:extLst>
          </c:dPt>
          <c:dPt>
            <c:idx val="15"/>
            <c:bubble3D val="0"/>
            <c:spPr>
              <a:gradFill>
                <a:gsLst>
                  <a:gs pos="100000">
                    <a:schemeClr val="accent4">
                      <a:lumMod val="80000"/>
                      <a:lumOff val="20000"/>
                      <a:lumMod val="60000"/>
                      <a:lumOff val="40000"/>
                    </a:schemeClr>
                  </a:gs>
                  <a:gs pos="0">
                    <a:schemeClr val="accent4">
                      <a:lumMod val="80000"/>
                      <a:lumOff val="20000"/>
                    </a:schemeClr>
                  </a:gs>
                </a:gsLst>
                <a:lin ang="5400000" scaled="0"/>
              </a:gradFill>
              <a:ln w="19050">
                <a:solidFill>
                  <a:schemeClr val="lt1"/>
                </a:solidFill>
              </a:ln>
              <a:effectLst/>
            </c:spPr>
            <c:extLst>
              <c:ext xmlns:c16="http://schemas.microsoft.com/office/drawing/2014/chart" uri="{C3380CC4-5D6E-409C-BE32-E72D297353CC}">
                <c16:uniqueId val="{00000040-8DB3-43FD-84E2-018022BDB619}"/>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Feuil2!$B$3:$B$18</c:f>
              <c:strCache>
                <c:ptCount val="16"/>
                <c:pt idx="0">
                  <c:v>Preseed</c:v>
                </c:pt>
                <c:pt idx="1">
                  <c:v>SEED</c:v>
                </c:pt>
                <c:pt idx="2">
                  <c:v>Strategic Sale</c:v>
                </c:pt>
                <c:pt idx="3">
                  <c:v>Private sale 1</c:v>
                </c:pt>
                <c:pt idx="4">
                  <c:v>Private Sale 2 (ILO)</c:v>
                </c:pt>
                <c:pt idx="5">
                  <c:v>Public Sale</c:v>
                </c:pt>
                <c:pt idx="6">
                  <c:v>Founder</c:v>
                </c:pt>
                <c:pt idx="7">
                  <c:v>Advisors</c:v>
                </c:pt>
                <c:pt idx="8">
                  <c:v>Ecosystem/Incentives</c:v>
                </c:pt>
                <c:pt idx="9">
                  <c:v>Tresory Reserve</c:v>
                </c:pt>
                <c:pt idx="10">
                  <c:v>Partnership</c:v>
                </c:pt>
                <c:pt idx="11">
                  <c:v>Team</c:v>
                </c:pt>
                <c:pt idx="12">
                  <c:v>Liquidity</c:v>
                </c:pt>
                <c:pt idx="13">
                  <c:v>Airdrops</c:v>
                </c:pt>
                <c:pt idx="14">
                  <c:v>Marketing </c:v>
                </c:pt>
                <c:pt idx="15">
                  <c:v>LP/Staking Reward</c:v>
                </c:pt>
              </c:strCache>
            </c:strRef>
          </c:cat>
          <c:val>
            <c:numRef>
              <c:f>Feuil2!$D$3:$D$18</c:f>
              <c:numCache>
                <c:formatCode>0.00%</c:formatCode>
                <c:ptCount val="16"/>
                <c:pt idx="0">
                  <c:v>0.03</c:v>
                </c:pt>
                <c:pt idx="1">
                  <c:v>0.06</c:v>
                </c:pt>
                <c:pt idx="2">
                  <c:v>0.06</c:v>
                </c:pt>
                <c:pt idx="3">
                  <c:v>0.08</c:v>
                </c:pt>
                <c:pt idx="4">
                  <c:v>0.06</c:v>
                </c:pt>
                <c:pt idx="5">
                  <c:v>0.03</c:v>
                </c:pt>
                <c:pt idx="6">
                  <c:v>0.14000000000000001</c:v>
                </c:pt>
                <c:pt idx="7">
                  <c:v>0.02</c:v>
                </c:pt>
                <c:pt idx="8">
                  <c:v>0.1</c:v>
                </c:pt>
                <c:pt idx="9">
                  <c:v>0.05</c:v>
                </c:pt>
                <c:pt idx="10">
                  <c:v>0.01</c:v>
                </c:pt>
                <c:pt idx="11">
                  <c:v>0.06</c:v>
                </c:pt>
                <c:pt idx="12">
                  <c:v>0.05</c:v>
                </c:pt>
                <c:pt idx="13">
                  <c:v>0.01</c:v>
                </c:pt>
                <c:pt idx="14">
                  <c:v>0.12</c:v>
                </c:pt>
                <c:pt idx="15">
                  <c:v>0.12</c:v>
                </c:pt>
              </c:numCache>
            </c:numRef>
          </c:val>
          <c:extLst>
            <c:ext xmlns:c16="http://schemas.microsoft.com/office/drawing/2014/chart" uri="{C3380CC4-5D6E-409C-BE32-E72D297353CC}">
              <c16:uniqueId val="{00000041-8DB3-43FD-84E2-018022BDB619}"/>
            </c:ext>
          </c:extLst>
        </c:ser>
        <c:dLbls>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alpha val="50000"/>
          </a:schemeClr>
        </a:solidFill>
        <a:ln>
          <a:noFill/>
        </a:ln>
        <a:effectLst/>
      </c:spPr>
      <c:txPr>
        <a:bodyPr rot="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6">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8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1600"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6F3AC9-45D8-415E-B0C8-B0BC39CC7A43}" type="doc">
      <dgm:prSet loTypeId="urn:microsoft.com/office/officeart/2008/layout/RadialCluster" loCatId="cycle" qsTypeId="urn:microsoft.com/office/officeart/2005/8/quickstyle/simple1" qsCatId="simple" csTypeId="urn:microsoft.com/office/officeart/2005/8/colors/colorful5" csCatId="colorful" phldr="1"/>
      <dgm:spPr/>
      <dgm:t>
        <a:bodyPr/>
        <a:lstStyle/>
        <a:p>
          <a:endParaRPr lang="en-GB"/>
        </a:p>
      </dgm:t>
    </dgm:pt>
    <dgm:pt modelId="{523CFEA8-8987-4A8F-A59F-80084B205BA8}">
      <dgm:prSet phldrT="[Texte]"/>
      <dgm:spPr/>
      <dgm:t>
        <a:bodyPr/>
        <a:lstStyle/>
        <a:p>
          <a:r>
            <a:rPr lang="en-GB" dirty="0"/>
            <a:t>GOOSPAY API</a:t>
          </a:r>
        </a:p>
      </dgm:t>
    </dgm:pt>
    <dgm:pt modelId="{0C7AD59E-036B-459D-92FB-175C306050B1}" type="parTrans" cxnId="{1E10C36F-41BF-4AA3-965F-151E154676CA}">
      <dgm:prSet/>
      <dgm:spPr/>
      <dgm:t>
        <a:bodyPr/>
        <a:lstStyle/>
        <a:p>
          <a:endParaRPr lang="en-GB"/>
        </a:p>
      </dgm:t>
    </dgm:pt>
    <dgm:pt modelId="{A521426B-9925-43DA-A88A-D497E8723F73}" type="sibTrans" cxnId="{1E10C36F-41BF-4AA3-965F-151E154676CA}">
      <dgm:prSet/>
      <dgm:spPr/>
      <dgm:t>
        <a:bodyPr/>
        <a:lstStyle/>
        <a:p>
          <a:endParaRPr lang="en-GB"/>
        </a:p>
      </dgm:t>
    </dgm:pt>
    <dgm:pt modelId="{E922CF00-2FF8-4A75-8454-3869AE366222}">
      <dgm:prSet phldrT="[Texte]"/>
      <dgm:spPr/>
      <dgm:t>
        <a:bodyPr/>
        <a:lstStyle/>
        <a:p>
          <a:r>
            <a:rPr lang="en-GB" dirty="0"/>
            <a:t>GOOSPAY Platform</a:t>
          </a:r>
        </a:p>
      </dgm:t>
    </dgm:pt>
    <dgm:pt modelId="{BC15519F-240B-41B6-B55D-52F003F87897}" type="parTrans" cxnId="{67B8E880-51CD-4232-B1FD-AED113D66BF5}">
      <dgm:prSet/>
      <dgm:spPr/>
      <dgm:t>
        <a:bodyPr/>
        <a:lstStyle/>
        <a:p>
          <a:endParaRPr lang="en-GB"/>
        </a:p>
      </dgm:t>
    </dgm:pt>
    <dgm:pt modelId="{50C528AC-8333-4A83-AC8C-03E9BB6240BE}" type="sibTrans" cxnId="{67B8E880-51CD-4232-B1FD-AED113D66BF5}">
      <dgm:prSet/>
      <dgm:spPr/>
      <dgm:t>
        <a:bodyPr/>
        <a:lstStyle/>
        <a:p>
          <a:endParaRPr lang="en-GB"/>
        </a:p>
      </dgm:t>
    </dgm:pt>
    <dgm:pt modelId="{28260743-013A-4F52-B319-3CB370A43D49}">
      <dgm:prSet phldrT="[Texte]"/>
      <dgm:spPr/>
      <dgm:t>
        <a:bodyPr/>
        <a:lstStyle/>
        <a:p>
          <a:r>
            <a:rPr lang="en-GB"/>
            <a:t>Retailer</a:t>
          </a:r>
        </a:p>
      </dgm:t>
    </dgm:pt>
    <dgm:pt modelId="{5F163DE6-7121-4909-A49B-106AEB5478BA}" type="parTrans" cxnId="{48EDC10C-3B91-47C3-8344-DE249AB007FE}">
      <dgm:prSet/>
      <dgm:spPr/>
      <dgm:t>
        <a:bodyPr/>
        <a:lstStyle/>
        <a:p>
          <a:endParaRPr lang="en-GB"/>
        </a:p>
      </dgm:t>
    </dgm:pt>
    <dgm:pt modelId="{80EE7A13-5F45-4638-8B27-02BA7775E09E}" type="sibTrans" cxnId="{48EDC10C-3B91-47C3-8344-DE249AB007FE}">
      <dgm:prSet/>
      <dgm:spPr/>
      <dgm:t>
        <a:bodyPr/>
        <a:lstStyle/>
        <a:p>
          <a:endParaRPr lang="en-GB"/>
        </a:p>
      </dgm:t>
    </dgm:pt>
    <dgm:pt modelId="{59089D10-9F91-4E37-A6E2-34E1510EFF70}">
      <dgm:prSet phldrT="[Texte]"/>
      <dgm:spPr/>
      <dgm:t>
        <a:bodyPr/>
        <a:lstStyle/>
        <a:p>
          <a:r>
            <a:rPr lang="en-GB"/>
            <a:t>DAPPS</a:t>
          </a:r>
        </a:p>
      </dgm:t>
    </dgm:pt>
    <dgm:pt modelId="{B54B7FD9-E15A-4EA4-9E6C-E9CB56CC5715}" type="parTrans" cxnId="{DC564E00-C40D-49EE-83D9-3B29D9D40A40}">
      <dgm:prSet/>
      <dgm:spPr/>
      <dgm:t>
        <a:bodyPr/>
        <a:lstStyle/>
        <a:p>
          <a:endParaRPr lang="en-GB"/>
        </a:p>
      </dgm:t>
    </dgm:pt>
    <dgm:pt modelId="{0A9D76CB-F255-4081-B156-56133667157E}" type="sibTrans" cxnId="{DC564E00-C40D-49EE-83D9-3B29D9D40A40}">
      <dgm:prSet/>
      <dgm:spPr/>
      <dgm:t>
        <a:bodyPr/>
        <a:lstStyle/>
        <a:p>
          <a:endParaRPr lang="en-GB"/>
        </a:p>
      </dgm:t>
    </dgm:pt>
    <dgm:pt modelId="{9F8A84D8-4C53-4BF2-96E4-453AFF0BF6DE}" type="pres">
      <dgm:prSet presAssocID="{D36F3AC9-45D8-415E-B0C8-B0BC39CC7A43}" presName="Name0" presStyleCnt="0">
        <dgm:presLayoutVars>
          <dgm:chMax val="1"/>
          <dgm:chPref val="1"/>
          <dgm:dir/>
          <dgm:animOne val="branch"/>
          <dgm:animLvl val="lvl"/>
        </dgm:presLayoutVars>
      </dgm:prSet>
      <dgm:spPr/>
    </dgm:pt>
    <dgm:pt modelId="{21B2A68C-5D6B-4AB6-B59C-88A770426B2B}" type="pres">
      <dgm:prSet presAssocID="{523CFEA8-8987-4A8F-A59F-80084B205BA8}" presName="singleCycle" presStyleCnt="0"/>
      <dgm:spPr/>
    </dgm:pt>
    <dgm:pt modelId="{F61763F6-6175-462B-A862-4C69FFD03522}" type="pres">
      <dgm:prSet presAssocID="{523CFEA8-8987-4A8F-A59F-80084B205BA8}" presName="singleCenter" presStyleLbl="node1" presStyleIdx="0" presStyleCnt="4">
        <dgm:presLayoutVars>
          <dgm:chMax val="7"/>
          <dgm:chPref val="7"/>
        </dgm:presLayoutVars>
      </dgm:prSet>
      <dgm:spPr/>
    </dgm:pt>
    <dgm:pt modelId="{559BAF56-78A3-4794-9538-65BFDBB3D5B1}" type="pres">
      <dgm:prSet presAssocID="{BC15519F-240B-41B6-B55D-52F003F87897}" presName="Name56" presStyleLbl="parChTrans1D2" presStyleIdx="0" presStyleCnt="3"/>
      <dgm:spPr/>
    </dgm:pt>
    <dgm:pt modelId="{8620E050-3D03-457C-BF2B-2423E4D77172}" type="pres">
      <dgm:prSet presAssocID="{E922CF00-2FF8-4A75-8454-3869AE366222}" presName="text0" presStyleLbl="node1" presStyleIdx="1" presStyleCnt="4">
        <dgm:presLayoutVars>
          <dgm:bulletEnabled val="1"/>
        </dgm:presLayoutVars>
      </dgm:prSet>
      <dgm:spPr/>
    </dgm:pt>
    <dgm:pt modelId="{B3118018-75AB-4BDF-BC8B-EBAC5A70CB46}" type="pres">
      <dgm:prSet presAssocID="{5F163DE6-7121-4909-A49B-106AEB5478BA}" presName="Name56" presStyleLbl="parChTrans1D2" presStyleIdx="1" presStyleCnt="3"/>
      <dgm:spPr/>
    </dgm:pt>
    <dgm:pt modelId="{48756996-DE01-47AE-8CA5-4A6D18AACBF5}" type="pres">
      <dgm:prSet presAssocID="{28260743-013A-4F52-B319-3CB370A43D49}" presName="text0" presStyleLbl="node1" presStyleIdx="2" presStyleCnt="4">
        <dgm:presLayoutVars>
          <dgm:bulletEnabled val="1"/>
        </dgm:presLayoutVars>
      </dgm:prSet>
      <dgm:spPr/>
    </dgm:pt>
    <dgm:pt modelId="{887CE790-FBE3-4267-9652-D8FAB238F2A5}" type="pres">
      <dgm:prSet presAssocID="{B54B7FD9-E15A-4EA4-9E6C-E9CB56CC5715}" presName="Name56" presStyleLbl="parChTrans1D2" presStyleIdx="2" presStyleCnt="3"/>
      <dgm:spPr/>
    </dgm:pt>
    <dgm:pt modelId="{970EF59D-9982-4901-93E2-42B0AE9091DE}" type="pres">
      <dgm:prSet presAssocID="{59089D10-9F91-4E37-A6E2-34E1510EFF70}" presName="text0" presStyleLbl="node1" presStyleIdx="3" presStyleCnt="4">
        <dgm:presLayoutVars>
          <dgm:bulletEnabled val="1"/>
        </dgm:presLayoutVars>
      </dgm:prSet>
      <dgm:spPr/>
    </dgm:pt>
  </dgm:ptLst>
  <dgm:cxnLst>
    <dgm:cxn modelId="{DC564E00-C40D-49EE-83D9-3B29D9D40A40}" srcId="{523CFEA8-8987-4A8F-A59F-80084B205BA8}" destId="{59089D10-9F91-4E37-A6E2-34E1510EFF70}" srcOrd="2" destOrd="0" parTransId="{B54B7FD9-E15A-4EA4-9E6C-E9CB56CC5715}" sibTransId="{0A9D76CB-F255-4081-B156-56133667157E}"/>
    <dgm:cxn modelId="{48EDC10C-3B91-47C3-8344-DE249AB007FE}" srcId="{523CFEA8-8987-4A8F-A59F-80084B205BA8}" destId="{28260743-013A-4F52-B319-3CB370A43D49}" srcOrd="1" destOrd="0" parTransId="{5F163DE6-7121-4909-A49B-106AEB5478BA}" sibTransId="{80EE7A13-5F45-4638-8B27-02BA7775E09E}"/>
    <dgm:cxn modelId="{695C975F-B23E-4C80-BDB8-CEF8740CC3BE}" type="presOf" srcId="{D36F3AC9-45D8-415E-B0C8-B0BC39CC7A43}" destId="{9F8A84D8-4C53-4BF2-96E4-453AFF0BF6DE}" srcOrd="0" destOrd="0" presId="urn:microsoft.com/office/officeart/2008/layout/RadialCluster"/>
    <dgm:cxn modelId="{DD290D4F-4A65-43E0-9238-309BFE89E9F2}" type="presOf" srcId="{B54B7FD9-E15A-4EA4-9E6C-E9CB56CC5715}" destId="{887CE790-FBE3-4267-9652-D8FAB238F2A5}" srcOrd="0" destOrd="0" presId="urn:microsoft.com/office/officeart/2008/layout/RadialCluster"/>
    <dgm:cxn modelId="{1E10C36F-41BF-4AA3-965F-151E154676CA}" srcId="{D36F3AC9-45D8-415E-B0C8-B0BC39CC7A43}" destId="{523CFEA8-8987-4A8F-A59F-80084B205BA8}" srcOrd="0" destOrd="0" parTransId="{0C7AD59E-036B-459D-92FB-175C306050B1}" sibTransId="{A521426B-9925-43DA-A88A-D497E8723F73}"/>
    <dgm:cxn modelId="{80C9A373-0F5B-4079-9AC2-F65F0B047BB3}" type="presOf" srcId="{523CFEA8-8987-4A8F-A59F-80084B205BA8}" destId="{F61763F6-6175-462B-A862-4C69FFD03522}" srcOrd="0" destOrd="0" presId="urn:microsoft.com/office/officeart/2008/layout/RadialCluster"/>
    <dgm:cxn modelId="{D7D35C7E-F9DA-4442-9425-4A25DAFA266F}" type="presOf" srcId="{E922CF00-2FF8-4A75-8454-3869AE366222}" destId="{8620E050-3D03-457C-BF2B-2423E4D77172}" srcOrd="0" destOrd="0" presId="urn:microsoft.com/office/officeart/2008/layout/RadialCluster"/>
    <dgm:cxn modelId="{67B8E880-51CD-4232-B1FD-AED113D66BF5}" srcId="{523CFEA8-8987-4A8F-A59F-80084B205BA8}" destId="{E922CF00-2FF8-4A75-8454-3869AE366222}" srcOrd="0" destOrd="0" parTransId="{BC15519F-240B-41B6-B55D-52F003F87897}" sibTransId="{50C528AC-8333-4A83-AC8C-03E9BB6240BE}"/>
    <dgm:cxn modelId="{79D6A39D-5693-4EC9-AFAA-D399428944AA}" type="presOf" srcId="{5F163DE6-7121-4909-A49B-106AEB5478BA}" destId="{B3118018-75AB-4BDF-BC8B-EBAC5A70CB46}" srcOrd="0" destOrd="0" presId="urn:microsoft.com/office/officeart/2008/layout/RadialCluster"/>
    <dgm:cxn modelId="{0EA992A6-1A88-4B58-A207-9B164BEB7CC6}" type="presOf" srcId="{28260743-013A-4F52-B319-3CB370A43D49}" destId="{48756996-DE01-47AE-8CA5-4A6D18AACBF5}" srcOrd="0" destOrd="0" presId="urn:microsoft.com/office/officeart/2008/layout/RadialCluster"/>
    <dgm:cxn modelId="{B8BB24EE-38F1-4559-A297-8BAEA9DC80B0}" type="presOf" srcId="{59089D10-9F91-4E37-A6E2-34E1510EFF70}" destId="{970EF59D-9982-4901-93E2-42B0AE9091DE}" srcOrd="0" destOrd="0" presId="urn:microsoft.com/office/officeart/2008/layout/RadialCluster"/>
    <dgm:cxn modelId="{00DCEFF1-CA62-4C4B-ABE5-2923373FC4C1}" type="presOf" srcId="{BC15519F-240B-41B6-B55D-52F003F87897}" destId="{559BAF56-78A3-4794-9538-65BFDBB3D5B1}" srcOrd="0" destOrd="0" presId="urn:microsoft.com/office/officeart/2008/layout/RadialCluster"/>
    <dgm:cxn modelId="{E4210257-439E-4D87-AD08-5240CADAFBEF}" type="presParOf" srcId="{9F8A84D8-4C53-4BF2-96E4-453AFF0BF6DE}" destId="{21B2A68C-5D6B-4AB6-B59C-88A770426B2B}" srcOrd="0" destOrd="0" presId="urn:microsoft.com/office/officeart/2008/layout/RadialCluster"/>
    <dgm:cxn modelId="{5F516A1E-AC7E-4C66-874E-575B6A75C4A4}" type="presParOf" srcId="{21B2A68C-5D6B-4AB6-B59C-88A770426B2B}" destId="{F61763F6-6175-462B-A862-4C69FFD03522}" srcOrd="0" destOrd="0" presId="urn:microsoft.com/office/officeart/2008/layout/RadialCluster"/>
    <dgm:cxn modelId="{5E138A55-562C-446E-84A9-15F72EC574A4}" type="presParOf" srcId="{21B2A68C-5D6B-4AB6-B59C-88A770426B2B}" destId="{559BAF56-78A3-4794-9538-65BFDBB3D5B1}" srcOrd="1" destOrd="0" presId="urn:microsoft.com/office/officeart/2008/layout/RadialCluster"/>
    <dgm:cxn modelId="{D3039C53-AB65-4393-98FE-E4C04EE5FFD6}" type="presParOf" srcId="{21B2A68C-5D6B-4AB6-B59C-88A770426B2B}" destId="{8620E050-3D03-457C-BF2B-2423E4D77172}" srcOrd="2" destOrd="0" presId="urn:microsoft.com/office/officeart/2008/layout/RadialCluster"/>
    <dgm:cxn modelId="{3AC2D8D5-C4E0-49C2-A44F-5D69F0AFD374}" type="presParOf" srcId="{21B2A68C-5D6B-4AB6-B59C-88A770426B2B}" destId="{B3118018-75AB-4BDF-BC8B-EBAC5A70CB46}" srcOrd="3" destOrd="0" presId="urn:microsoft.com/office/officeart/2008/layout/RadialCluster"/>
    <dgm:cxn modelId="{8D361735-4324-468C-8F63-1B44C04067D1}" type="presParOf" srcId="{21B2A68C-5D6B-4AB6-B59C-88A770426B2B}" destId="{48756996-DE01-47AE-8CA5-4A6D18AACBF5}" srcOrd="4" destOrd="0" presId="urn:microsoft.com/office/officeart/2008/layout/RadialCluster"/>
    <dgm:cxn modelId="{5956BD1F-D7E4-4ACF-BF3F-2D3A124197C1}" type="presParOf" srcId="{21B2A68C-5D6B-4AB6-B59C-88A770426B2B}" destId="{887CE790-FBE3-4267-9652-D8FAB238F2A5}" srcOrd="5" destOrd="0" presId="urn:microsoft.com/office/officeart/2008/layout/RadialCluster"/>
    <dgm:cxn modelId="{CF99BD64-3B89-4F9E-9450-DB65311904F0}" type="presParOf" srcId="{21B2A68C-5D6B-4AB6-B59C-88A770426B2B}" destId="{970EF59D-9982-4901-93E2-42B0AE9091DE}" srcOrd="6"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D21AE96-707B-4E59-A2EB-84C0413CC6C4}" type="doc">
      <dgm:prSet loTypeId="urn:microsoft.com/office/officeart/2005/8/layout/hProcess6" loCatId="process" qsTypeId="urn:microsoft.com/office/officeart/2005/8/quickstyle/simple1" qsCatId="simple" csTypeId="urn:microsoft.com/office/officeart/2005/8/colors/colorful5" csCatId="colorful" phldr="1"/>
      <dgm:spPr/>
      <dgm:t>
        <a:bodyPr/>
        <a:lstStyle/>
        <a:p>
          <a:endParaRPr lang="en-GB"/>
        </a:p>
      </dgm:t>
    </dgm:pt>
    <dgm:pt modelId="{ABD36AD9-F598-4F3D-8F11-8854BBD46CF8}">
      <dgm:prSet phldrT="[Texte]" custT="1"/>
      <dgm:spPr/>
      <dgm:t>
        <a:bodyPr/>
        <a:lstStyle/>
        <a:p>
          <a:r>
            <a:rPr lang="en-GB" sz="800"/>
            <a:t>Q2-2022</a:t>
          </a:r>
        </a:p>
      </dgm:t>
    </dgm:pt>
    <dgm:pt modelId="{6F9A3986-32C0-4053-B093-500805D756DA}" type="parTrans" cxnId="{77A46C6F-8AD1-4F41-B61B-FDA62BD74DCC}">
      <dgm:prSet/>
      <dgm:spPr/>
      <dgm:t>
        <a:bodyPr/>
        <a:lstStyle/>
        <a:p>
          <a:endParaRPr lang="en-GB" sz="800"/>
        </a:p>
      </dgm:t>
    </dgm:pt>
    <dgm:pt modelId="{8A84AA64-1E27-43F7-AA74-6B9F2F8FC3D7}" type="sibTrans" cxnId="{77A46C6F-8AD1-4F41-B61B-FDA62BD74DCC}">
      <dgm:prSet/>
      <dgm:spPr/>
      <dgm:t>
        <a:bodyPr/>
        <a:lstStyle/>
        <a:p>
          <a:endParaRPr lang="en-GB" sz="800"/>
        </a:p>
      </dgm:t>
    </dgm:pt>
    <dgm:pt modelId="{8D979861-0856-4671-98D3-40E62B13DB4F}">
      <dgm:prSet phldrT="[Texte]" custT="1"/>
      <dgm:spPr/>
      <dgm:t>
        <a:bodyPr/>
        <a:lstStyle/>
        <a:p>
          <a:r>
            <a:rPr lang="en-GB" sz="800"/>
            <a:t>Concept development </a:t>
          </a:r>
        </a:p>
      </dgm:t>
    </dgm:pt>
    <dgm:pt modelId="{9047268B-7D85-42DA-9D59-6FD71D568378}" type="parTrans" cxnId="{2FB17697-352D-48EB-B91C-888F27E45DE9}">
      <dgm:prSet/>
      <dgm:spPr/>
      <dgm:t>
        <a:bodyPr/>
        <a:lstStyle/>
        <a:p>
          <a:endParaRPr lang="en-GB" sz="800"/>
        </a:p>
      </dgm:t>
    </dgm:pt>
    <dgm:pt modelId="{8ED57BB4-CCF9-4D7F-A520-83A0EB6AE73E}" type="sibTrans" cxnId="{2FB17697-352D-48EB-B91C-888F27E45DE9}">
      <dgm:prSet/>
      <dgm:spPr/>
      <dgm:t>
        <a:bodyPr/>
        <a:lstStyle/>
        <a:p>
          <a:endParaRPr lang="en-GB" sz="800"/>
        </a:p>
      </dgm:t>
    </dgm:pt>
    <dgm:pt modelId="{95EB5D9D-A620-409E-A24C-29B46FA306DE}">
      <dgm:prSet phldrT="[Texte]" custT="1"/>
      <dgm:spPr/>
      <dgm:t>
        <a:bodyPr/>
        <a:lstStyle/>
        <a:p>
          <a:r>
            <a:rPr lang="en-GB" sz="800"/>
            <a:t>Q3-2022</a:t>
          </a:r>
        </a:p>
      </dgm:t>
    </dgm:pt>
    <dgm:pt modelId="{FA45F49B-0469-42B1-86A0-AE433B365C9E}" type="parTrans" cxnId="{A8A774F1-CBC2-46B0-8FFF-841169DE6ADB}">
      <dgm:prSet/>
      <dgm:spPr/>
      <dgm:t>
        <a:bodyPr/>
        <a:lstStyle/>
        <a:p>
          <a:endParaRPr lang="en-GB" sz="800"/>
        </a:p>
      </dgm:t>
    </dgm:pt>
    <dgm:pt modelId="{C204EBA6-1015-44DF-9605-2C5899562ED0}" type="sibTrans" cxnId="{A8A774F1-CBC2-46B0-8FFF-841169DE6ADB}">
      <dgm:prSet/>
      <dgm:spPr/>
      <dgm:t>
        <a:bodyPr/>
        <a:lstStyle/>
        <a:p>
          <a:endParaRPr lang="en-GB" sz="800"/>
        </a:p>
      </dgm:t>
    </dgm:pt>
    <dgm:pt modelId="{84F77B11-8B24-4C13-B6D5-BA6AE95F767C}">
      <dgm:prSet phldrT="[Texte]" custT="1"/>
      <dgm:spPr/>
      <dgm:t>
        <a:bodyPr/>
        <a:lstStyle/>
        <a:p>
          <a:r>
            <a:rPr lang="en-GB" sz="800"/>
            <a:t>Project incubation</a:t>
          </a:r>
        </a:p>
      </dgm:t>
    </dgm:pt>
    <dgm:pt modelId="{CBA360AB-013D-4B87-8D2B-230DBEE404DC}" type="parTrans" cxnId="{390DFF48-1CB7-4095-881A-9924D5880D07}">
      <dgm:prSet/>
      <dgm:spPr/>
      <dgm:t>
        <a:bodyPr/>
        <a:lstStyle/>
        <a:p>
          <a:endParaRPr lang="en-GB" sz="800"/>
        </a:p>
      </dgm:t>
    </dgm:pt>
    <dgm:pt modelId="{3C6004F6-E95E-473F-8D64-6131F6FCBAC0}" type="sibTrans" cxnId="{390DFF48-1CB7-4095-881A-9924D5880D07}">
      <dgm:prSet/>
      <dgm:spPr/>
      <dgm:t>
        <a:bodyPr/>
        <a:lstStyle/>
        <a:p>
          <a:endParaRPr lang="en-GB" sz="800"/>
        </a:p>
      </dgm:t>
    </dgm:pt>
    <dgm:pt modelId="{1A2CA704-145D-4266-9843-7FA713611ADD}">
      <dgm:prSet phldrT="[Texte]" custT="1"/>
      <dgm:spPr/>
      <dgm:t>
        <a:bodyPr/>
        <a:lstStyle/>
        <a:p>
          <a:r>
            <a:rPr lang="en-GB" sz="800"/>
            <a:t>Q4-2022</a:t>
          </a:r>
        </a:p>
      </dgm:t>
    </dgm:pt>
    <dgm:pt modelId="{B6C6913F-90B5-4E21-91B2-61DE60B2A414}" type="parTrans" cxnId="{BD5C133D-4F7F-4D3B-A678-2530E921905A}">
      <dgm:prSet/>
      <dgm:spPr/>
      <dgm:t>
        <a:bodyPr/>
        <a:lstStyle/>
        <a:p>
          <a:endParaRPr lang="en-GB" sz="800"/>
        </a:p>
      </dgm:t>
    </dgm:pt>
    <dgm:pt modelId="{CED3CD64-AA75-4D47-A0B0-083AAEBBC025}" type="sibTrans" cxnId="{BD5C133D-4F7F-4D3B-A678-2530E921905A}">
      <dgm:prSet/>
      <dgm:spPr/>
      <dgm:t>
        <a:bodyPr/>
        <a:lstStyle/>
        <a:p>
          <a:endParaRPr lang="en-GB" sz="800"/>
        </a:p>
      </dgm:t>
    </dgm:pt>
    <dgm:pt modelId="{14F07167-F31A-4418-B578-924328B750C5}">
      <dgm:prSet phldrT="[Texte]" custT="1"/>
      <dgm:spPr/>
      <dgm:t>
        <a:bodyPr/>
        <a:lstStyle/>
        <a:p>
          <a:r>
            <a:rPr lang="en-GB" sz="800"/>
            <a:t>Airdops campaign</a:t>
          </a:r>
        </a:p>
      </dgm:t>
    </dgm:pt>
    <dgm:pt modelId="{BA38A4AC-95C3-4EDE-9D1C-5FD07A4F1F13}" type="parTrans" cxnId="{3F600FB1-F890-44B5-ADB2-C04B08F0A19C}">
      <dgm:prSet/>
      <dgm:spPr/>
      <dgm:t>
        <a:bodyPr/>
        <a:lstStyle/>
        <a:p>
          <a:endParaRPr lang="en-GB" sz="800"/>
        </a:p>
      </dgm:t>
    </dgm:pt>
    <dgm:pt modelId="{EB9FDB78-91B3-4D83-BA05-271C591B9FD3}" type="sibTrans" cxnId="{3F600FB1-F890-44B5-ADB2-C04B08F0A19C}">
      <dgm:prSet/>
      <dgm:spPr/>
      <dgm:t>
        <a:bodyPr/>
        <a:lstStyle/>
        <a:p>
          <a:endParaRPr lang="en-GB" sz="800"/>
        </a:p>
      </dgm:t>
    </dgm:pt>
    <dgm:pt modelId="{937EB15E-BF97-447B-A888-FBFDA187E6A9}">
      <dgm:prSet phldrT="[Texte]" custT="1"/>
      <dgm:spPr/>
      <dgm:t>
        <a:bodyPr/>
        <a:lstStyle/>
        <a:p>
          <a:r>
            <a:rPr lang="en-GB" sz="800"/>
            <a:t>Team formation</a:t>
          </a:r>
        </a:p>
      </dgm:t>
    </dgm:pt>
    <dgm:pt modelId="{FCE2F9D1-6046-4EAC-AF0A-3EA6E5B2A820}" type="parTrans" cxnId="{3D789E50-623E-4771-99E5-EDAB285B9AD6}">
      <dgm:prSet/>
      <dgm:spPr/>
      <dgm:t>
        <a:bodyPr/>
        <a:lstStyle/>
        <a:p>
          <a:endParaRPr lang="en-GB" sz="800"/>
        </a:p>
      </dgm:t>
    </dgm:pt>
    <dgm:pt modelId="{CDA45714-5857-4DEC-B113-7E1E9F919AA6}" type="sibTrans" cxnId="{3D789E50-623E-4771-99E5-EDAB285B9AD6}">
      <dgm:prSet/>
      <dgm:spPr/>
      <dgm:t>
        <a:bodyPr/>
        <a:lstStyle/>
        <a:p>
          <a:endParaRPr lang="en-GB" sz="800"/>
        </a:p>
      </dgm:t>
    </dgm:pt>
    <dgm:pt modelId="{9FD4CFBD-D068-4569-980D-361A33630462}">
      <dgm:prSet phldrT="[Texte]" custT="1"/>
      <dgm:spPr/>
      <dgm:t>
        <a:bodyPr/>
        <a:lstStyle/>
        <a:p>
          <a:r>
            <a:rPr lang="en-GB" sz="800"/>
            <a:t>market analysis</a:t>
          </a:r>
        </a:p>
      </dgm:t>
    </dgm:pt>
    <dgm:pt modelId="{19146FDA-ED27-4094-8D52-03EE21F487FC}" type="parTrans" cxnId="{B70356DE-29B0-453B-8273-7164F42D988E}">
      <dgm:prSet/>
      <dgm:spPr/>
      <dgm:t>
        <a:bodyPr/>
        <a:lstStyle/>
        <a:p>
          <a:endParaRPr lang="en-GB" sz="800"/>
        </a:p>
      </dgm:t>
    </dgm:pt>
    <dgm:pt modelId="{0D04C64D-C11F-4D77-9CBE-00236DCF133A}" type="sibTrans" cxnId="{B70356DE-29B0-453B-8273-7164F42D988E}">
      <dgm:prSet/>
      <dgm:spPr/>
      <dgm:t>
        <a:bodyPr/>
        <a:lstStyle/>
        <a:p>
          <a:endParaRPr lang="en-GB" sz="800"/>
        </a:p>
      </dgm:t>
    </dgm:pt>
    <dgm:pt modelId="{65866B77-F8BB-4BED-A7F8-E906989DC710}">
      <dgm:prSet phldrT="[Texte]" custT="1"/>
      <dgm:spPr/>
      <dgm:t>
        <a:bodyPr/>
        <a:lstStyle/>
        <a:p>
          <a:r>
            <a:rPr lang="en-GB" sz="800"/>
            <a:t>white paper</a:t>
          </a:r>
        </a:p>
      </dgm:t>
    </dgm:pt>
    <dgm:pt modelId="{B8564E66-CE39-4A46-95D4-7154421F93B0}" type="parTrans" cxnId="{29B33B37-46C9-460D-8B36-AF01356DF3F2}">
      <dgm:prSet/>
      <dgm:spPr/>
      <dgm:t>
        <a:bodyPr/>
        <a:lstStyle/>
        <a:p>
          <a:endParaRPr lang="en-GB" sz="800"/>
        </a:p>
      </dgm:t>
    </dgm:pt>
    <dgm:pt modelId="{78229BF3-459C-417B-B1AF-F45FB20A4286}" type="sibTrans" cxnId="{29B33B37-46C9-460D-8B36-AF01356DF3F2}">
      <dgm:prSet/>
      <dgm:spPr/>
      <dgm:t>
        <a:bodyPr/>
        <a:lstStyle/>
        <a:p>
          <a:endParaRPr lang="en-GB" sz="800"/>
        </a:p>
      </dgm:t>
    </dgm:pt>
    <dgm:pt modelId="{CED3FC60-BB0D-477F-94B9-B782E9B6C397}">
      <dgm:prSet phldrT="[Texte]" custT="1"/>
      <dgm:spPr/>
      <dgm:t>
        <a:bodyPr/>
        <a:lstStyle/>
        <a:p>
          <a:r>
            <a:rPr lang="en-GB" sz="800"/>
            <a:t>Seed Sale</a:t>
          </a:r>
        </a:p>
      </dgm:t>
    </dgm:pt>
    <dgm:pt modelId="{90E25364-A14A-4617-86EE-2EB90F1FAD52}" type="parTrans" cxnId="{09621444-3CAD-4C76-AF6B-71217500AD9C}">
      <dgm:prSet/>
      <dgm:spPr/>
      <dgm:t>
        <a:bodyPr/>
        <a:lstStyle/>
        <a:p>
          <a:endParaRPr lang="en-GB" sz="800"/>
        </a:p>
      </dgm:t>
    </dgm:pt>
    <dgm:pt modelId="{8D16C9D1-4E57-4077-90BE-49C5458384BD}" type="sibTrans" cxnId="{09621444-3CAD-4C76-AF6B-71217500AD9C}">
      <dgm:prSet/>
      <dgm:spPr/>
      <dgm:t>
        <a:bodyPr/>
        <a:lstStyle/>
        <a:p>
          <a:endParaRPr lang="en-GB" sz="800"/>
        </a:p>
      </dgm:t>
    </dgm:pt>
    <dgm:pt modelId="{247D9236-646E-4D05-86F1-CA59E9F78A11}">
      <dgm:prSet phldrT="[Texte]" custT="1"/>
      <dgm:spPr/>
      <dgm:t>
        <a:bodyPr/>
        <a:lstStyle/>
        <a:p>
          <a:r>
            <a:rPr lang="en-GB" sz="800"/>
            <a:t>Website Launch</a:t>
          </a:r>
        </a:p>
      </dgm:t>
    </dgm:pt>
    <dgm:pt modelId="{57464D30-575A-491A-BEBF-C9BE1F8CD61A}" type="parTrans" cxnId="{C2FFB1ED-598E-43B3-9CE2-80419F4C42F7}">
      <dgm:prSet/>
      <dgm:spPr/>
      <dgm:t>
        <a:bodyPr/>
        <a:lstStyle/>
        <a:p>
          <a:endParaRPr lang="en-GB" sz="800"/>
        </a:p>
      </dgm:t>
    </dgm:pt>
    <dgm:pt modelId="{63D2FADB-41D3-44CC-B3C7-C0CE8DD7FE2A}" type="sibTrans" cxnId="{C2FFB1ED-598E-43B3-9CE2-80419F4C42F7}">
      <dgm:prSet/>
      <dgm:spPr/>
      <dgm:t>
        <a:bodyPr/>
        <a:lstStyle/>
        <a:p>
          <a:endParaRPr lang="en-GB" sz="800"/>
        </a:p>
      </dgm:t>
    </dgm:pt>
    <dgm:pt modelId="{9D89228B-0489-4A5B-B37B-6C758403F77D}">
      <dgm:prSet phldrT="[Texte]" custT="1"/>
      <dgm:spPr/>
      <dgm:t>
        <a:bodyPr/>
        <a:lstStyle/>
        <a:p>
          <a:r>
            <a:rPr lang="en-GB" sz="800"/>
            <a:t>social media launch</a:t>
          </a:r>
        </a:p>
      </dgm:t>
    </dgm:pt>
    <dgm:pt modelId="{A3C21662-850B-46C6-A631-3AFA33FC214C}" type="parTrans" cxnId="{48BEAB56-D795-486C-A006-EDB79BC6A799}">
      <dgm:prSet/>
      <dgm:spPr/>
      <dgm:t>
        <a:bodyPr/>
        <a:lstStyle/>
        <a:p>
          <a:endParaRPr lang="en-GB" sz="800"/>
        </a:p>
      </dgm:t>
    </dgm:pt>
    <dgm:pt modelId="{48099E3A-C77E-4336-8BC3-3254BD2D207C}" type="sibTrans" cxnId="{48BEAB56-D795-486C-A006-EDB79BC6A799}">
      <dgm:prSet/>
      <dgm:spPr/>
      <dgm:t>
        <a:bodyPr/>
        <a:lstStyle/>
        <a:p>
          <a:endParaRPr lang="en-GB" sz="800"/>
        </a:p>
      </dgm:t>
    </dgm:pt>
    <dgm:pt modelId="{F5586DD6-D98C-4523-8B5A-4B8F26C6A152}">
      <dgm:prSet phldrT="[Texte]" custT="1"/>
      <dgm:spPr/>
      <dgm:t>
        <a:bodyPr/>
        <a:lstStyle/>
        <a:p>
          <a:r>
            <a:rPr lang="en-GB" sz="800"/>
            <a:t>strategic sale</a:t>
          </a:r>
        </a:p>
      </dgm:t>
    </dgm:pt>
    <dgm:pt modelId="{5D07D06E-90BD-4620-A6F4-90E2115DFCE6}" type="parTrans" cxnId="{52C8E4B9-74C2-4459-A5D9-4CDC321A94B1}">
      <dgm:prSet/>
      <dgm:spPr/>
      <dgm:t>
        <a:bodyPr/>
        <a:lstStyle/>
        <a:p>
          <a:endParaRPr lang="en-GB" sz="800"/>
        </a:p>
      </dgm:t>
    </dgm:pt>
    <dgm:pt modelId="{4B660701-6C0E-41FE-B897-4BD74785BCB1}" type="sibTrans" cxnId="{52C8E4B9-74C2-4459-A5D9-4CDC321A94B1}">
      <dgm:prSet/>
      <dgm:spPr/>
      <dgm:t>
        <a:bodyPr/>
        <a:lstStyle/>
        <a:p>
          <a:endParaRPr lang="en-GB" sz="800"/>
        </a:p>
      </dgm:t>
    </dgm:pt>
    <dgm:pt modelId="{5C64CC2C-863F-43C3-A025-805488E7FAC3}">
      <dgm:prSet phldrT="[Texte]" custT="1"/>
      <dgm:spPr/>
      <dgm:t>
        <a:bodyPr/>
        <a:lstStyle/>
        <a:p>
          <a:r>
            <a:rPr lang="en-GB" sz="800"/>
            <a:t>GOOS Finance community expansion</a:t>
          </a:r>
        </a:p>
      </dgm:t>
    </dgm:pt>
    <dgm:pt modelId="{E6B14EAD-6FEC-4152-8880-6D1277662937}" type="parTrans" cxnId="{1BA276A6-D6D7-43C9-B3E9-D87BBE6C2446}">
      <dgm:prSet/>
      <dgm:spPr/>
      <dgm:t>
        <a:bodyPr/>
        <a:lstStyle/>
        <a:p>
          <a:endParaRPr lang="en-GB" sz="800"/>
        </a:p>
      </dgm:t>
    </dgm:pt>
    <dgm:pt modelId="{CDFDFE9E-9FEE-4290-ABE3-2684FD1A9F78}" type="sibTrans" cxnId="{1BA276A6-D6D7-43C9-B3E9-D87BBE6C2446}">
      <dgm:prSet/>
      <dgm:spPr/>
      <dgm:t>
        <a:bodyPr/>
        <a:lstStyle/>
        <a:p>
          <a:endParaRPr lang="en-GB" sz="800"/>
        </a:p>
      </dgm:t>
    </dgm:pt>
    <dgm:pt modelId="{FEA2E5AC-E775-437D-935A-B4316F0C15AC}">
      <dgm:prSet phldrT="[Texte]" custT="1"/>
      <dgm:spPr/>
      <dgm:t>
        <a:bodyPr/>
        <a:lstStyle/>
        <a:p>
          <a:r>
            <a:rPr lang="en-GB" sz="800"/>
            <a:t>private sale 1</a:t>
          </a:r>
        </a:p>
      </dgm:t>
    </dgm:pt>
    <dgm:pt modelId="{69588A9E-EEB1-4BBE-98EE-91E971118685}" type="parTrans" cxnId="{E59FA311-7896-4DE3-931C-E53D91CFDCE0}">
      <dgm:prSet/>
      <dgm:spPr/>
      <dgm:t>
        <a:bodyPr/>
        <a:lstStyle/>
        <a:p>
          <a:endParaRPr lang="en-GB" sz="800"/>
        </a:p>
      </dgm:t>
    </dgm:pt>
    <dgm:pt modelId="{5804D630-D653-4A84-99CE-67CFA7966DCB}" type="sibTrans" cxnId="{E59FA311-7896-4DE3-931C-E53D91CFDCE0}">
      <dgm:prSet/>
      <dgm:spPr/>
      <dgm:t>
        <a:bodyPr/>
        <a:lstStyle/>
        <a:p>
          <a:endParaRPr lang="en-GB" sz="800"/>
        </a:p>
      </dgm:t>
    </dgm:pt>
    <dgm:pt modelId="{6A023413-57F1-4586-A66B-2554C8C73A1F}">
      <dgm:prSet phldrT="[Texte]" custT="1"/>
      <dgm:spPr/>
      <dgm:t>
        <a:bodyPr/>
        <a:lstStyle/>
        <a:p>
          <a:r>
            <a:rPr lang="en-GB" sz="800"/>
            <a:t>Smar contract development </a:t>
          </a:r>
        </a:p>
      </dgm:t>
    </dgm:pt>
    <dgm:pt modelId="{4368AD09-9A40-4FD8-9C48-42A0DC183ED7}" type="parTrans" cxnId="{96FEB69F-BE09-4B3E-915E-27646EF49EF7}">
      <dgm:prSet/>
      <dgm:spPr/>
      <dgm:t>
        <a:bodyPr/>
        <a:lstStyle/>
        <a:p>
          <a:endParaRPr lang="en-GB" sz="800"/>
        </a:p>
      </dgm:t>
    </dgm:pt>
    <dgm:pt modelId="{5A5576A1-2A65-44C4-92CE-16474EAB1866}" type="sibTrans" cxnId="{96FEB69F-BE09-4B3E-915E-27646EF49EF7}">
      <dgm:prSet/>
      <dgm:spPr/>
      <dgm:t>
        <a:bodyPr/>
        <a:lstStyle/>
        <a:p>
          <a:endParaRPr lang="en-GB" sz="800"/>
        </a:p>
      </dgm:t>
    </dgm:pt>
    <dgm:pt modelId="{2B9ED463-F2BD-4075-AB06-4D1EE4656A9B}">
      <dgm:prSet phldrT="[Texte]" custT="1"/>
      <dgm:spPr/>
      <dgm:t>
        <a:bodyPr/>
        <a:lstStyle/>
        <a:p>
          <a:r>
            <a:rPr lang="en-GB" sz="800"/>
            <a:t>strategic partnership</a:t>
          </a:r>
        </a:p>
      </dgm:t>
    </dgm:pt>
    <dgm:pt modelId="{2A52CBE0-5F4C-4CD1-88E1-3008E068F52C}" type="parTrans" cxnId="{B2328540-6BC4-4EF1-8B21-87C15B316217}">
      <dgm:prSet/>
      <dgm:spPr/>
      <dgm:t>
        <a:bodyPr/>
        <a:lstStyle/>
        <a:p>
          <a:endParaRPr lang="en-GB" sz="800"/>
        </a:p>
      </dgm:t>
    </dgm:pt>
    <dgm:pt modelId="{8D550F2E-4407-4226-B9A8-9400DAD970C6}" type="sibTrans" cxnId="{B2328540-6BC4-4EF1-8B21-87C15B316217}">
      <dgm:prSet/>
      <dgm:spPr/>
      <dgm:t>
        <a:bodyPr/>
        <a:lstStyle/>
        <a:p>
          <a:endParaRPr lang="en-GB" sz="800"/>
        </a:p>
      </dgm:t>
    </dgm:pt>
    <dgm:pt modelId="{12880371-DAF5-4786-9D5F-581CC0DE230C}">
      <dgm:prSet phldrT="[Texte]" custT="1"/>
      <dgm:spPr/>
      <dgm:t>
        <a:bodyPr/>
        <a:lstStyle/>
        <a:p>
          <a:r>
            <a:rPr lang="en-GB" sz="800"/>
            <a:t>Private sale round 2</a:t>
          </a:r>
        </a:p>
      </dgm:t>
    </dgm:pt>
    <dgm:pt modelId="{FB5E66D0-E66B-4DB4-9954-DCF2DFC5FE7E}" type="parTrans" cxnId="{979EA105-F036-425F-99CD-6F24FE39D3DB}">
      <dgm:prSet/>
      <dgm:spPr/>
      <dgm:t>
        <a:bodyPr/>
        <a:lstStyle/>
        <a:p>
          <a:endParaRPr lang="en-GB" sz="800"/>
        </a:p>
      </dgm:t>
    </dgm:pt>
    <dgm:pt modelId="{28AB1099-E402-47AE-9EE7-0CEAB45D4CAF}" type="sibTrans" cxnId="{979EA105-F036-425F-99CD-6F24FE39D3DB}">
      <dgm:prSet/>
      <dgm:spPr/>
      <dgm:t>
        <a:bodyPr/>
        <a:lstStyle/>
        <a:p>
          <a:endParaRPr lang="en-GB" sz="800"/>
        </a:p>
      </dgm:t>
    </dgm:pt>
    <dgm:pt modelId="{549CB24C-DAC7-42A1-877B-02455B6FBC0E}">
      <dgm:prSet phldrT="[Texte]" custT="1"/>
      <dgm:spPr/>
      <dgm:t>
        <a:bodyPr/>
        <a:lstStyle/>
        <a:p>
          <a:r>
            <a:rPr lang="en-GB" sz="800"/>
            <a:t>Public sale</a:t>
          </a:r>
        </a:p>
      </dgm:t>
    </dgm:pt>
    <dgm:pt modelId="{D8F453CD-69B8-47F7-BACD-B10DB1DD0BE6}" type="parTrans" cxnId="{46F88D05-8909-4B41-9273-0176B8B4C61A}">
      <dgm:prSet/>
      <dgm:spPr/>
      <dgm:t>
        <a:bodyPr/>
        <a:lstStyle/>
        <a:p>
          <a:endParaRPr lang="en-GB" sz="800"/>
        </a:p>
      </dgm:t>
    </dgm:pt>
    <dgm:pt modelId="{9A07F7C0-5FBC-4325-8016-60D46D040C39}" type="sibTrans" cxnId="{46F88D05-8909-4B41-9273-0176B8B4C61A}">
      <dgm:prSet/>
      <dgm:spPr/>
      <dgm:t>
        <a:bodyPr/>
        <a:lstStyle/>
        <a:p>
          <a:endParaRPr lang="en-GB" sz="800"/>
        </a:p>
      </dgm:t>
    </dgm:pt>
    <dgm:pt modelId="{08C6B9AA-D147-40B1-A090-F3478956BB6D}">
      <dgm:prSet phldrT="[Texte]" custT="1"/>
      <dgm:spPr/>
      <dgm:t>
        <a:bodyPr/>
        <a:lstStyle/>
        <a:p>
          <a:r>
            <a:rPr lang="en-GB" sz="800"/>
            <a:t>Token Generation Event</a:t>
          </a:r>
        </a:p>
      </dgm:t>
    </dgm:pt>
    <dgm:pt modelId="{2152F180-1973-4E95-B2DB-1827F4F91D78}" type="parTrans" cxnId="{0CE428AF-0979-4E5C-8E2F-7637DF8FC29B}">
      <dgm:prSet/>
      <dgm:spPr/>
      <dgm:t>
        <a:bodyPr/>
        <a:lstStyle/>
        <a:p>
          <a:endParaRPr lang="en-GB" sz="800"/>
        </a:p>
      </dgm:t>
    </dgm:pt>
    <dgm:pt modelId="{727FB50C-77CB-4EA8-B343-E5B74EDBB1CE}" type="sibTrans" cxnId="{0CE428AF-0979-4E5C-8E2F-7637DF8FC29B}">
      <dgm:prSet/>
      <dgm:spPr/>
      <dgm:t>
        <a:bodyPr/>
        <a:lstStyle/>
        <a:p>
          <a:endParaRPr lang="en-GB" sz="800"/>
        </a:p>
      </dgm:t>
    </dgm:pt>
    <dgm:pt modelId="{D6B1B63F-AD78-4AA4-A2BA-EE2EA88C9CEE}">
      <dgm:prSet phldrT="[Texte]" custT="1"/>
      <dgm:spPr/>
      <dgm:t>
        <a:bodyPr/>
        <a:lstStyle/>
        <a:p>
          <a:r>
            <a:rPr lang="en-GB" sz="800"/>
            <a:t>Token Desk Listing </a:t>
          </a:r>
        </a:p>
      </dgm:t>
    </dgm:pt>
    <dgm:pt modelId="{4B8AD585-04F9-4328-ABCC-16D1333C1C4E}" type="parTrans" cxnId="{6885B9B5-4A95-4AC0-A491-33174DA1EF10}">
      <dgm:prSet/>
      <dgm:spPr/>
      <dgm:t>
        <a:bodyPr/>
        <a:lstStyle/>
        <a:p>
          <a:endParaRPr lang="en-GB" sz="800"/>
        </a:p>
      </dgm:t>
    </dgm:pt>
    <dgm:pt modelId="{D4591F07-73AF-4099-9F41-661E88DA3996}" type="sibTrans" cxnId="{6885B9B5-4A95-4AC0-A491-33174DA1EF10}">
      <dgm:prSet/>
      <dgm:spPr/>
      <dgm:t>
        <a:bodyPr/>
        <a:lstStyle/>
        <a:p>
          <a:endParaRPr lang="en-GB" sz="800"/>
        </a:p>
      </dgm:t>
    </dgm:pt>
    <dgm:pt modelId="{9023F732-AB76-4B19-B0A3-5B2F8E417AB7}">
      <dgm:prSet phldrT="[Texte]" custT="1"/>
      <dgm:spPr/>
      <dgm:t>
        <a:bodyPr/>
        <a:lstStyle/>
        <a:p>
          <a:r>
            <a:rPr lang="en-GB" sz="800"/>
            <a:t>Smart contract Audit</a:t>
          </a:r>
        </a:p>
      </dgm:t>
    </dgm:pt>
    <dgm:pt modelId="{D0D0C153-BDFA-4877-A173-B5C4BA00C474}" type="parTrans" cxnId="{53BD64BD-A729-42AB-BBF8-F13C1E9570D0}">
      <dgm:prSet/>
      <dgm:spPr/>
      <dgm:t>
        <a:bodyPr/>
        <a:lstStyle/>
        <a:p>
          <a:endParaRPr lang="en-GB" sz="800"/>
        </a:p>
      </dgm:t>
    </dgm:pt>
    <dgm:pt modelId="{38364C51-831E-4546-8743-D89C70560306}" type="sibTrans" cxnId="{53BD64BD-A729-42AB-BBF8-F13C1E9570D0}">
      <dgm:prSet/>
      <dgm:spPr/>
      <dgm:t>
        <a:bodyPr/>
        <a:lstStyle/>
        <a:p>
          <a:endParaRPr lang="en-GB" sz="800"/>
        </a:p>
      </dgm:t>
    </dgm:pt>
    <dgm:pt modelId="{FDFF003D-BD32-4545-A8DC-69E54D41E495}">
      <dgm:prSet phldrT="[Texte]" custT="1"/>
      <dgm:spPr/>
      <dgm:t>
        <a:bodyPr/>
        <a:lstStyle/>
        <a:p>
          <a:r>
            <a:rPr lang="en-GB" sz="800" dirty="0" err="1"/>
            <a:t>Dapp</a:t>
          </a:r>
          <a:r>
            <a:rPr lang="en-GB" sz="800" dirty="0"/>
            <a:t> launch</a:t>
          </a:r>
        </a:p>
      </dgm:t>
    </dgm:pt>
    <dgm:pt modelId="{790B8661-22A2-4670-AF38-546595502BDB}" type="parTrans" cxnId="{428790D9-756C-41A9-9ADD-FB35E760DFD7}">
      <dgm:prSet/>
      <dgm:spPr/>
      <dgm:t>
        <a:bodyPr/>
        <a:lstStyle/>
        <a:p>
          <a:endParaRPr lang="en-GB" sz="800"/>
        </a:p>
      </dgm:t>
    </dgm:pt>
    <dgm:pt modelId="{C08371BA-5BD0-4451-913D-6D14C708D29B}" type="sibTrans" cxnId="{428790D9-756C-41A9-9ADD-FB35E760DFD7}">
      <dgm:prSet/>
      <dgm:spPr/>
      <dgm:t>
        <a:bodyPr/>
        <a:lstStyle/>
        <a:p>
          <a:endParaRPr lang="en-GB" sz="800"/>
        </a:p>
      </dgm:t>
    </dgm:pt>
    <dgm:pt modelId="{806F3568-852C-4543-8CB9-16F4930BBB1B}">
      <dgm:prSet phldrT="[Texte]" custT="1"/>
      <dgm:spPr/>
      <dgm:t>
        <a:bodyPr/>
        <a:lstStyle/>
        <a:p>
          <a:r>
            <a:rPr lang="en-GB" sz="800"/>
            <a:t>staking live</a:t>
          </a:r>
        </a:p>
      </dgm:t>
    </dgm:pt>
    <dgm:pt modelId="{7DD99C0C-4703-4624-B2EC-7F800FA6B984}" type="parTrans" cxnId="{2C60CD8D-74F9-4282-AAF3-2798ACD68A5F}">
      <dgm:prSet/>
      <dgm:spPr/>
      <dgm:t>
        <a:bodyPr/>
        <a:lstStyle/>
        <a:p>
          <a:endParaRPr lang="en-GB" sz="800"/>
        </a:p>
      </dgm:t>
    </dgm:pt>
    <dgm:pt modelId="{5C597E54-F4DD-49AD-A36E-E68FCC1E7A40}" type="sibTrans" cxnId="{2C60CD8D-74F9-4282-AAF3-2798ACD68A5F}">
      <dgm:prSet/>
      <dgm:spPr/>
      <dgm:t>
        <a:bodyPr/>
        <a:lstStyle/>
        <a:p>
          <a:endParaRPr lang="en-GB" sz="800"/>
        </a:p>
      </dgm:t>
    </dgm:pt>
    <dgm:pt modelId="{24724699-D1C6-46D7-967F-FF5D421E1685}">
      <dgm:prSet phldrT="[Texte]" custT="1"/>
      <dgm:spPr/>
      <dgm:t>
        <a:bodyPr/>
        <a:lstStyle/>
        <a:p>
          <a:r>
            <a:rPr lang="en-GB" sz="800"/>
            <a:t>Documentation</a:t>
          </a:r>
        </a:p>
      </dgm:t>
    </dgm:pt>
    <dgm:pt modelId="{B1538B4F-2AEA-42DC-9E80-F97E78C059D5}" type="parTrans" cxnId="{49326C90-BFCB-42A2-B44F-761DB94F4772}">
      <dgm:prSet/>
      <dgm:spPr/>
      <dgm:t>
        <a:bodyPr/>
        <a:lstStyle/>
        <a:p>
          <a:endParaRPr lang="en-GB" sz="800"/>
        </a:p>
      </dgm:t>
    </dgm:pt>
    <dgm:pt modelId="{A417FDED-4A6A-4156-B71C-099C47C57B93}" type="sibTrans" cxnId="{49326C90-BFCB-42A2-B44F-761DB94F4772}">
      <dgm:prSet/>
      <dgm:spPr/>
      <dgm:t>
        <a:bodyPr/>
        <a:lstStyle/>
        <a:p>
          <a:endParaRPr lang="en-GB" sz="800"/>
        </a:p>
      </dgm:t>
    </dgm:pt>
    <dgm:pt modelId="{8D55458E-3EF8-4FF8-9261-6A637262DD63}">
      <dgm:prSet phldrT="[Texte]" custT="1"/>
      <dgm:spPr/>
      <dgm:t>
        <a:bodyPr/>
        <a:lstStyle/>
        <a:p>
          <a:endParaRPr lang="en-GB" sz="800"/>
        </a:p>
      </dgm:t>
    </dgm:pt>
    <dgm:pt modelId="{D637C72C-40CA-49D9-848A-0FC2E392EFB4}" type="parTrans" cxnId="{7AD4A228-70F4-4F8E-B194-0DBC8214CE81}">
      <dgm:prSet/>
      <dgm:spPr/>
      <dgm:t>
        <a:bodyPr/>
        <a:lstStyle/>
        <a:p>
          <a:endParaRPr lang="en-GB" sz="800"/>
        </a:p>
      </dgm:t>
    </dgm:pt>
    <dgm:pt modelId="{4CA535BE-0456-42DC-BF91-6EEBE7C23CD6}" type="sibTrans" cxnId="{7AD4A228-70F4-4F8E-B194-0DBC8214CE81}">
      <dgm:prSet/>
      <dgm:spPr/>
      <dgm:t>
        <a:bodyPr/>
        <a:lstStyle/>
        <a:p>
          <a:endParaRPr lang="en-GB" sz="800"/>
        </a:p>
      </dgm:t>
    </dgm:pt>
    <dgm:pt modelId="{C12C5C08-2A60-4FBC-AB4B-0B2FB55591CE}">
      <dgm:prSet phldrT="[Texte]" custT="1"/>
      <dgm:spPr/>
      <dgm:t>
        <a:bodyPr/>
        <a:lstStyle/>
        <a:p>
          <a:r>
            <a:rPr lang="en-GB" sz="800"/>
            <a:t>Q1-2023</a:t>
          </a:r>
        </a:p>
      </dgm:t>
    </dgm:pt>
    <dgm:pt modelId="{9FAFAA3D-A5C3-406B-9861-C07845728B8A}" type="parTrans" cxnId="{AC203177-ECBF-4769-9135-E2BC140A27C4}">
      <dgm:prSet/>
      <dgm:spPr/>
      <dgm:t>
        <a:bodyPr/>
        <a:lstStyle/>
        <a:p>
          <a:endParaRPr lang="en-GB" sz="800"/>
        </a:p>
      </dgm:t>
    </dgm:pt>
    <dgm:pt modelId="{A672706F-2C9D-42D6-A34C-19550A5257FF}" type="sibTrans" cxnId="{AC203177-ECBF-4769-9135-E2BC140A27C4}">
      <dgm:prSet/>
      <dgm:spPr/>
      <dgm:t>
        <a:bodyPr/>
        <a:lstStyle/>
        <a:p>
          <a:endParaRPr lang="en-GB" sz="800"/>
        </a:p>
      </dgm:t>
    </dgm:pt>
    <dgm:pt modelId="{B65ECAE2-49B2-4FAE-93F3-6C3F0A107105}">
      <dgm:prSet phldrT="[Texte]" custT="1"/>
      <dgm:spPr/>
      <dgm:t>
        <a:bodyPr/>
        <a:lstStyle/>
        <a:p>
          <a:r>
            <a:rPr lang="en-GB" sz="800"/>
            <a:t>CEX Listing ongoing </a:t>
          </a:r>
        </a:p>
      </dgm:t>
    </dgm:pt>
    <dgm:pt modelId="{AEB597FA-64D9-42FA-9F43-2D24946AD949}" type="parTrans" cxnId="{2F2F5BFF-B7FC-4BB5-97B2-8D560CA0A5BF}">
      <dgm:prSet/>
      <dgm:spPr/>
      <dgm:t>
        <a:bodyPr/>
        <a:lstStyle/>
        <a:p>
          <a:endParaRPr lang="en-GB" sz="800"/>
        </a:p>
      </dgm:t>
    </dgm:pt>
    <dgm:pt modelId="{9520958D-581D-4644-AF0E-B057FC293877}" type="sibTrans" cxnId="{2F2F5BFF-B7FC-4BB5-97B2-8D560CA0A5BF}">
      <dgm:prSet/>
      <dgm:spPr/>
      <dgm:t>
        <a:bodyPr/>
        <a:lstStyle/>
        <a:p>
          <a:endParaRPr lang="en-GB" sz="800"/>
        </a:p>
      </dgm:t>
    </dgm:pt>
    <dgm:pt modelId="{5FBFE2CF-205A-4E7C-9CFA-BA6B57FC7C75}">
      <dgm:prSet phldrT="[Texte]" custT="1"/>
      <dgm:spPr/>
      <dgm:t>
        <a:bodyPr/>
        <a:lstStyle/>
        <a:p>
          <a:r>
            <a:rPr lang="en-GB" sz="800"/>
            <a:t>GOOSPAY Launch V1</a:t>
          </a:r>
        </a:p>
      </dgm:t>
    </dgm:pt>
    <dgm:pt modelId="{242DB62F-A9B6-42CE-BB0B-49660937F762}" type="parTrans" cxnId="{1E6FB05C-9519-4746-BE51-9308D18AB080}">
      <dgm:prSet/>
      <dgm:spPr/>
      <dgm:t>
        <a:bodyPr/>
        <a:lstStyle/>
        <a:p>
          <a:endParaRPr lang="en-GB" sz="800"/>
        </a:p>
      </dgm:t>
    </dgm:pt>
    <dgm:pt modelId="{FFCF2DE0-CA5E-44E8-B6DD-4F229A15B416}" type="sibTrans" cxnId="{1E6FB05C-9519-4746-BE51-9308D18AB080}">
      <dgm:prSet/>
      <dgm:spPr/>
      <dgm:t>
        <a:bodyPr/>
        <a:lstStyle/>
        <a:p>
          <a:endParaRPr lang="en-GB" sz="800"/>
        </a:p>
      </dgm:t>
    </dgm:pt>
    <dgm:pt modelId="{F6F7EF56-D748-4F02-893B-7EB398AD9597}">
      <dgm:prSet phldrT="[Texte]" custT="1"/>
      <dgm:spPr/>
      <dgm:t>
        <a:bodyPr/>
        <a:lstStyle/>
        <a:p>
          <a:r>
            <a:rPr lang="en-GB" sz="800"/>
            <a:t>Partnership </a:t>
          </a:r>
        </a:p>
      </dgm:t>
    </dgm:pt>
    <dgm:pt modelId="{4FA93ED5-1194-418D-8429-23AE9C2B4FC1}" type="parTrans" cxnId="{7ED738EB-7AD1-41DD-93FB-606C90E2B572}">
      <dgm:prSet/>
      <dgm:spPr/>
      <dgm:t>
        <a:bodyPr/>
        <a:lstStyle/>
        <a:p>
          <a:endParaRPr lang="en-GB" sz="800"/>
        </a:p>
      </dgm:t>
    </dgm:pt>
    <dgm:pt modelId="{00733BD5-A6C6-4387-AD71-C9E6312FCB31}" type="sibTrans" cxnId="{7ED738EB-7AD1-41DD-93FB-606C90E2B572}">
      <dgm:prSet/>
      <dgm:spPr/>
      <dgm:t>
        <a:bodyPr/>
        <a:lstStyle/>
        <a:p>
          <a:endParaRPr lang="en-GB" sz="800"/>
        </a:p>
      </dgm:t>
    </dgm:pt>
    <dgm:pt modelId="{8F03F976-C239-4C2C-9441-483AC0E2AF88}">
      <dgm:prSet phldrT="[Texte]" custT="1"/>
      <dgm:spPr/>
      <dgm:t>
        <a:bodyPr/>
        <a:lstStyle/>
        <a:p>
          <a:r>
            <a:rPr lang="en-GB" sz="800"/>
            <a:t>GOOSPAD Launch</a:t>
          </a:r>
        </a:p>
      </dgm:t>
    </dgm:pt>
    <dgm:pt modelId="{432A156E-FBED-4445-9DFC-896A092BE2C8}" type="parTrans" cxnId="{DEEA7AE1-33B4-40EC-8C8E-3E5D7D1075E4}">
      <dgm:prSet/>
      <dgm:spPr/>
      <dgm:t>
        <a:bodyPr/>
        <a:lstStyle/>
        <a:p>
          <a:endParaRPr lang="en-GB" sz="800"/>
        </a:p>
      </dgm:t>
    </dgm:pt>
    <dgm:pt modelId="{ACC9EE60-B547-42E1-B43E-2052D7B42A00}" type="sibTrans" cxnId="{DEEA7AE1-33B4-40EC-8C8E-3E5D7D1075E4}">
      <dgm:prSet/>
      <dgm:spPr/>
      <dgm:t>
        <a:bodyPr/>
        <a:lstStyle/>
        <a:p>
          <a:endParaRPr lang="en-GB" sz="800"/>
        </a:p>
      </dgm:t>
    </dgm:pt>
    <dgm:pt modelId="{150CA866-F40C-409A-A57A-5FB5EEDDFD9C}">
      <dgm:prSet phldrT="[Texte]" custT="1"/>
      <dgm:spPr/>
      <dgm:t>
        <a:bodyPr/>
        <a:lstStyle/>
        <a:p>
          <a:r>
            <a:rPr lang="en-GB" sz="800"/>
            <a:t>Dapps Audit </a:t>
          </a:r>
        </a:p>
      </dgm:t>
    </dgm:pt>
    <dgm:pt modelId="{CD64B666-EAB7-4930-B646-7EC3A1B35C28}" type="parTrans" cxnId="{F8E6644E-DE3C-4DC7-B0D3-FFEE0EC51086}">
      <dgm:prSet/>
      <dgm:spPr/>
      <dgm:t>
        <a:bodyPr/>
        <a:lstStyle/>
        <a:p>
          <a:endParaRPr lang="en-GB" sz="800"/>
        </a:p>
      </dgm:t>
    </dgm:pt>
    <dgm:pt modelId="{2BF631AB-3B06-4846-A2E3-A8E1CD0F3841}" type="sibTrans" cxnId="{F8E6644E-DE3C-4DC7-B0D3-FFEE0EC51086}">
      <dgm:prSet/>
      <dgm:spPr/>
      <dgm:t>
        <a:bodyPr/>
        <a:lstStyle/>
        <a:p>
          <a:endParaRPr lang="en-GB" sz="800"/>
        </a:p>
      </dgm:t>
    </dgm:pt>
    <dgm:pt modelId="{EFDC6567-F204-49DC-8168-1E76F18B25C0}">
      <dgm:prSet phldrT="[Texte]" custT="1"/>
      <dgm:spPr/>
      <dgm:t>
        <a:bodyPr/>
        <a:lstStyle/>
        <a:p>
          <a:r>
            <a:rPr lang="en-GB" sz="800"/>
            <a:t>CMC and Coingecko listing</a:t>
          </a:r>
        </a:p>
      </dgm:t>
    </dgm:pt>
    <dgm:pt modelId="{4CD3D4FE-3000-46E3-9041-939E86B14AB4}" type="parTrans" cxnId="{FC46B752-842F-4F78-9667-1C9AB31C11F0}">
      <dgm:prSet/>
      <dgm:spPr/>
      <dgm:t>
        <a:bodyPr/>
        <a:lstStyle/>
        <a:p>
          <a:endParaRPr lang="en-GB"/>
        </a:p>
      </dgm:t>
    </dgm:pt>
    <dgm:pt modelId="{BBC620E6-2859-49D6-85C9-653735B6FF8D}" type="sibTrans" cxnId="{FC46B752-842F-4F78-9667-1C9AB31C11F0}">
      <dgm:prSet/>
      <dgm:spPr/>
      <dgm:t>
        <a:bodyPr/>
        <a:lstStyle/>
        <a:p>
          <a:endParaRPr lang="en-GB"/>
        </a:p>
      </dgm:t>
    </dgm:pt>
    <dgm:pt modelId="{808067C5-17E3-43D7-BA37-584B70756218}" type="pres">
      <dgm:prSet presAssocID="{5D21AE96-707B-4E59-A2EB-84C0413CC6C4}" presName="theList" presStyleCnt="0">
        <dgm:presLayoutVars>
          <dgm:dir/>
          <dgm:animLvl val="lvl"/>
          <dgm:resizeHandles val="exact"/>
        </dgm:presLayoutVars>
      </dgm:prSet>
      <dgm:spPr/>
    </dgm:pt>
    <dgm:pt modelId="{F777EB05-6B1D-427D-B3BA-89721C78E8EF}" type="pres">
      <dgm:prSet presAssocID="{ABD36AD9-F598-4F3D-8F11-8854BBD46CF8}" presName="compNode" presStyleCnt="0"/>
      <dgm:spPr/>
    </dgm:pt>
    <dgm:pt modelId="{14327510-46F1-454D-A647-E497E7329604}" type="pres">
      <dgm:prSet presAssocID="{ABD36AD9-F598-4F3D-8F11-8854BBD46CF8}" presName="noGeometry" presStyleCnt="0"/>
      <dgm:spPr/>
    </dgm:pt>
    <dgm:pt modelId="{3A27B5E4-72C9-4B49-B89F-E4E823EC07ED}" type="pres">
      <dgm:prSet presAssocID="{ABD36AD9-F598-4F3D-8F11-8854BBD46CF8}" presName="childTextVisible" presStyleLbl="bgAccFollowNode1" presStyleIdx="0" presStyleCnt="4" custScaleX="131702" custScaleY="131187">
        <dgm:presLayoutVars>
          <dgm:bulletEnabled val="1"/>
        </dgm:presLayoutVars>
      </dgm:prSet>
      <dgm:spPr/>
    </dgm:pt>
    <dgm:pt modelId="{086F052F-5127-4D0A-87A3-23FEB6783A5D}" type="pres">
      <dgm:prSet presAssocID="{ABD36AD9-F598-4F3D-8F11-8854BBD46CF8}" presName="childTextHidden" presStyleLbl="bgAccFollowNode1" presStyleIdx="0" presStyleCnt="4"/>
      <dgm:spPr/>
    </dgm:pt>
    <dgm:pt modelId="{5B8086F9-E606-4E74-8C9E-BB75FE058CAA}" type="pres">
      <dgm:prSet presAssocID="{ABD36AD9-F598-4F3D-8F11-8854BBD46CF8}" presName="parentText" presStyleLbl="node1" presStyleIdx="0" presStyleCnt="4" custLinFactNeighborX="-19977" custLinFactNeighborY="3292">
        <dgm:presLayoutVars>
          <dgm:chMax val="1"/>
          <dgm:bulletEnabled val="1"/>
        </dgm:presLayoutVars>
      </dgm:prSet>
      <dgm:spPr/>
    </dgm:pt>
    <dgm:pt modelId="{199502BB-1A04-4E6D-A948-C492121BBFFB}" type="pres">
      <dgm:prSet presAssocID="{ABD36AD9-F598-4F3D-8F11-8854BBD46CF8}" presName="aSpace" presStyleCnt="0"/>
      <dgm:spPr/>
    </dgm:pt>
    <dgm:pt modelId="{3C8EEBF7-3A7F-4EF1-9A15-CB264C50A9FD}" type="pres">
      <dgm:prSet presAssocID="{95EB5D9D-A620-409E-A24C-29B46FA306DE}" presName="compNode" presStyleCnt="0"/>
      <dgm:spPr/>
    </dgm:pt>
    <dgm:pt modelId="{6AE9B465-E698-497A-BF00-039B23165C9C}" type="pres">
      <dgm:prSet presAssocID="{95EB5D9D-A620-409E-A24C-29B46FA306DE}" presName="noGeometry" presStyleCnt="0"/>
      <dgm:spPr/>
    </dgm:pt>
    <dgm:pt modelId="{7A04EBAE-85E7-4CE8-AD3A-A2345781CA09}" type="pres">
      <dgm:prSet presAssocID="{95EB5D9D-A620-409E-A24C-29B46FA306DE}" presName="childTextVisible" presStyleLbl="bgAccFollowNode1" presStyleIdx="1" presStyleCnt="4" custScaleX="112049" custScaleY="114856">
        <dgm:presLayoutVars>
          <dgm:bulletEnabled val="1"/>
        </dgm:presLayoutVars>
      </dgm:prSet>
      <dgm:spPr/>
    </dgm:pt>
    <dgm:pt modelId="{6A37C5B7-BAAE-42DE-B741-C9BF9A49C62D}" type="pres">
      <dgm:prSet presAssocID="{95EB5D9D-A620-409E-A24C-29B46FA306DE}" presName="childTextHidden" presStyleLbl="bgAccFollowNode1" presStyleIdx="1" presStyleCnt="4"/>
      <dgm:spPr/>
    </dgm:pt>
    <dgm:pt modelId="{BB50E322-421F-4EE0-B88A-C2C1ED9D29E0}" type="pres">
      <dgm:prSet presAssocID="{95EB5D9D-A620-409E-A24C-29B46FA306DE}" presName="parentText" presStyleLbl="node1" presStyleIdx="1" presStyleCnt="4" custLinFactNeighborX="-16641" custLinFactNeighborY="3328">
        <dgm:presLayoutVars>
          <dgm:chMax val="1"/>
          <dgm:bulletEnabled val="1"/>
        </dgm:presLayoutVars>
      </dgm:prSet>
      <dgm:spPr/>
    </dgm:pt>
    <dgm:pt modelId="{6C9C6EAC-2E5B-4E3D-B124-0CB7052B6A6D}" type="pres">
      <dgm:prSet presAssocID="{95EB5D9D-A620-409E-A24C-29B46FA306DE}" presName="aSpace" presStyleCnt="0"/>
      <dgm:spPr/>
    </dgm:pt>
    <dgm:pt modelId="{BF8FBEB8-97BF-4208-89D8-3FE9C1CB8656}" type="pres">
      <dgm:prSet presAssocID="{1A2CA704-145D-4266-9843-7FA713611ADD}" presName="compNode" presStyleCnt="0"/>
      <dgm:spPr/>
    </dgm:pt>
    <dgm:pt modelId="{E5AFD6CE-556A-4F5E-A2DC-423EFB68729F}" type="pres">
      <dgm:prSet presAssocID="{1A2CA704-145D-4266-9843-7FA713611ADD}" presName="noGeometry" presStyleCnt="0"/>
      <dgm:spPr/>
    </dgm:pt>
    <dgm:pt modelId="{84510EC3-F383-4C34-B63F-F08712022EF3}" type="pres">
      <dgm:prSet presAssocID="{1A2CA704-145D-4266-9843-7FA713611ADD}" presName="childTextVisible" presStyleLbl="bgAccFollowNode1" presStyleIdx="2" presStyleCnt="4" custScaleX="135958" custScaleY="130292">
        <dgm:presLayoutVars>
          <dgm:bulletEnabled val="1"/>
        </dgm:presLayoutVars>
      </dgm:prSet>
      <dgm:spPr/>
    </dgm:pt>
    <dgm:pt modelId="{25313466-D1DB-494B-9D5D-A45F6B3CC4BA}" type="pres">
      <dgm:prSet presAssocID="{1A2CA704-145D-4266-9843-7FA713611ADD}" presName="childTextHidden" presStyleLbl="bgAccFollowNode1" presStyleIdx="2" presStyleCnt="4"/>
      <dgm:spPr/>
    </dgm:pt>
    <dgm:pt modelId="{1A1925C0-7739-4955-B016-F6CD03057A0F}" type="pres">
      <dgm:prSet presAssocID="{1A2CA704-145D-4266-9843-7FA713611ADD}" presName="parentText" presStyleLbl="node1" presStyleIdx="2" presStyleCnt="4" custLinFactNeighborX="-11094" custLinFactNeighborY="2219">
        <dgm:presLayoutVars>
          <dgm:chMax val="1"/>
          <dgm:bulletEnabled val="1"/>
        </dgm:presLayoutVars>
      </dgm:prSet>
      <dgm:spPr/>
    </dgm:pt>
    <dgm:pt modelId="{FFA13991-8F94-4EAE-B597-09DC3302CEA3}" type="pres">
      <dgm:prSet presAssocID="{1A2CA704-145D-4266-9843-7FA713611ADD}" presName="aSpace" presStyleCnt="0"/>
      <dgm:spPr/>
    </dgm:pt>
    <dgm:pt modelId="{5B78FC19-CA89-44B0-AA77-FC392F9CAB76}" type="pres">
      <dgm:prSet presAssocID="{C12C5C08-2A60-4FBC-AB4B-0B2FB55591CE}" presName="compNode" presStyleCnt="0"/>
      <dgm:spPr/>
    </dgm:pt>
    <dgm:pt modelId="{AAA56DA8-5C90-4FD8-ABF6-7A215682E53A}" type="pres">
      <dgm:prSet presAssocID="{C12C5C08-2A60-4FBC-AB4B-0B2FB55591CE}" presName="noGeometry" presStyleCnt="0"/>
      <dgm:spPr/>
    </dgm:pt>
    <dgm:pt modelId="{BF6AE2DD-CE4B-420B-BB63-A958BF96BAF5}" type="pres">
      <dgm:prSet presAssocID="{C12C5C08-2A60-4FBC-AB4B-0B2FB55591CE}" presName="childTextVisible" presStyleLbl="bgAccFollowNode1" presStyleIdx="3" presStyleCnt="4">
        <dgm:presLayoutVars>
          <dgm:bulletEnabled val="1"/>
        </dgm:presLayoutVars>
      </dgm:prSet>
      <dgm:spPr/>
    </dgm:pt>
    <dgm:pt modelId="{DFE8795C-0095-4351-AEEB-4837ED7CDC9D}" type="pres">
      <dgm:prSet presAssocID="{C12C5C08-2A60-4FBC-AB4B-0B2FB55591CE}" presName="childTextHidden" presStyleLbl="bgAccFollowNode1" presStyleIdx="3" presStyleCnt="4"/>
      <dgm:spPr/>
    </dgm:pt>
    <dgm:pt modelId="{D4F78FE9-E07F-4440-8282-EAC33BA82D56}" type="pres">
      <dgm:prSet presAssocID="{C12C5C08-2A60-4FBC-AB4B-0B2FB55591CE}" presName="parentText" presStyleLbl="node1" presStyleIdx="3" presStyleCnt="4">
        <dgm:presLayoutVars>
          <dgm:chMax val="1"/>
          <dgm:bulletEnabled val="1"/>
        </dgm:presLayoutVars>
      </dgm:prSet>
      <dgm:spPr/>
    </dgm:pt>
  </dgm:ptLst>
  <dgm:cxnLst>
    <dgm:cxn modelId="{60622A04-7C9F-4D3B-9C40-CFF19C85E87C}" type="presOf" srcId="{247D9236-646E-4D05-86F1-CA59E9F78A11}" destId="{086F052F-5127-4D0A-87A3-23FEB6783A5D}" srcOrd="1" destOrd="5" presId="urn:microsoft.com/office/officeart/2005/8/layout/hProcess6"/>
    <dgm:cxn modelId="{46F88D05-8909-4B41-9273-0176B8B4C61A}" srcId="{1A2CA704-145D-4266-9843-7FA713611ADD}" destId="{549CB24C-DAC7-42A1-877B-02455B6FBC0E}" srcOrd="3" destOrd="0" parTransId="{D8F453CD-69B8-47F7-BACD-B10DB1DD0BE6}" sibTransId="{9A07F7C0-5FBC-4325-8016-60D46D040C39}"/>
    <dgm:cxn modelId="{979EA105-F036-425F-99CD-6F24FE39D3DB}" srcId="{1A2CA704-145D-4266-9843-7FA713611ADD}" destId="{12880371-DAF5-4786-9D5F-581CC0DE230C}" srcOrd="2" destOrd="0" parTransId="{FB5E66D0-E66B-4DB4-9954-DCF2DFC5FE7E}" sibTransId="{28AB1099-E402-47AE-9EE7-0CEAB45D4CAF}"/>
    <dgm:cxn modelId="{D7AFC90B-3EB2-4619-92A7-4F6B9A442B0F}" type="presOf" srcId="{806F3568-852C-4543-8CB9-16F4930BBB1B}" destId="{84510EC3-F383-4C34-B63F-F08712022EF3}" srcOrd="0" destOrd="8" presId="urn:microsoft.com/office/officeart/2005/8/layout/hProcess6"/>
    <dgm:cxn modelId="{638AF80C-51DE-4EBD-98CA-FAFF8EFF6D5C}" type="presOf" srcId="{9023F732-AB76-4B19-B0A3-5B2F8E417AB7}" destId="{84510EC3-F383-4C34-B63F-F08712022EF3}" srcOrd="0" destOrd="6" presId="urn:microsoft.com/office/officeart/2005/8/layout/hProcess6"/>
    <dgm:cxn modelId="{ADB3EC10-5720-4EAE-BD4C-E856ACC3CE01}" type="presOf" srcId="{5D21AE96-707B-4E59-A2EB-84C0413CC6C4}" destId="{808067C5-17E3-43D7-BA37-584B70756218}" srcOrd="0" destOrd="0" presId="urn:microsoft.com/office/officeart/2005/8/layout/hProcess6"/>
    <dgm:cxn modelId="{E59FA311-7896-4DE3-931C-E53D91CFDCE0}" srcId="{95EB5D9D-A620-409E-A24C-29B46FA306DE}" destId="{FEA2E5AC-E775-437D-935A-B4316F0C15AC}" srcOrd="2" destOrd="0" parTransId="{69588A9E-EEB1-4BBE-98EE-91E971118685}" sibTransId="{5804D630-D653-4A84-99CE-67CFA7966DCB}"/>
    <dgm:cxn modelId="{3EAD4812-ECE8-41ED-A445-169141BE7009}" type="presOf" srcId="{8D979861-0856-4671-98D3-40E62B13DB4F}" destId="{3A27B5E4-72C9-4B49-B89F-E4E823EC07ED}" srcOrd="0" destOrd="0" presId="urn:microsoft.com/office/officeart/2005/8/layout/hProcess6"/>
    <dgm:cxn modelId="{12E43F16-9154-4D6F-AEF4-5D44699462EA}" type="presOf" srcId="{EFDC6567-F204-49DC-8168-1E76F18B25C0}" destId="{25313466-D1DB-494B-9D5D-A45F6B3CC4BA}" srcOrd="1" destOrd="0" presId="urn:microsoft.com/office/officeart/2005/8/layout/hProcess6"/>
    <dgm:cxn modelId="{AF8D8319-196D-4401-94EE-86C5FCFA6B2D}" type="presOf" srcId="{5C64CC2C-863F-43C3-A025-805488E7FAC3}" destId="{6A37C5B7-BAAE-42DE-B741-C9BF9A49C62D}" srcOrd="1" destOrd="1" presId="urn:microsoft.com/office/officeart/2005/8/layout/hProcess6"/>
    <dgm:cxn modelId="{06945F22-123A-45CD-B3B4-ED8443814116}" type="presOf" srcId="{F5586DD6-D98C-4523-8B5A-4B8F26C6A152}" destId="{3A27B5E4-72C9-4B49-B89F-E4E823EC07ED}" srcOrd="0" destOrd="7" presId="urn:microsoft.com/office/officeart/2005/8/layout/hProcess6"/>
    <dgm:cxn modelId="{1C78EE23-4E88-4502-98E7-7A961673FE89}" type="presOf" srcId="{FEA2E5AC-E775-437D-935A-B4316F0C15AC}" destId="{6A37C5B7-BAAE-42DE-B741-C9BF9A49C62D}" srcOrd="1" destOrd="2" presId="urn:microsoft.com/office/officeart/2005/8/layout/hProcess6"/>
    <dgm:cxn modelId="{A515D226-D5D1-4CEE-8F92-4E3F2E3F6D6F}" type="presOf" srcId="{5FBFE2CF-205A-4E7C-9CFA-BA6B57FC7C75}" destId="{BF6AE2DD-CE4B-420B-BB63-A958BF96BAF5}" srcOrd="0" destOrd="1" presId="urn:microsoft.com/office/officeart/2005/8/layout/hProcess6"/>
    <dgm:cxn modelId="{7AD4A228-70F4-4F8E-B194-0DBC8214CE81}" srcId="{C12C5C08-2A60-4FBC-AB4B-0B2FB55591CE}" destId="{8D55458E-3EF8-4FF8-9261-6A637262DD63}" srcOrd="5" destOrd="0" parTransId="{D637C72C-40CA-49D9-848A-0FC2E392EFB4}" sibTransId="{4CA535BE-0456-42DC-BF91-6EEBE7C23CD6}"/>
    <dgm:cxn modelId="{A25B982B-DD11-4D7B-97BD-D9C7640C44A2}" type="presOf" srcId="{CED3FC60-BB0D-477F-94B9-B782E9B6C397}" destId="{086F052F-5127-4D0A-87A3-23FEB6783A5D}" srcOrd="1" destOrd="4" presId="urn:microsoft.com/office/officeart/2005/8/layout/hProcess6"/>
    <dgm:cxn modelId="{F5159D2C-7266-4A63-9C45-7709C7DB286F}" type="presOf" srcId="{24724699-D1C6-46D7-967F-FF5D421E1685}" destId="{84510EC3-F383-4C34-B63F-F08712022EF3}" srcOrd="0" destOrd="9" presId="urn:microsoft.com/office/officeart/2005/8/layout/hProcess6"/>
    <dgm:cxn modelId="{B644A42D-1BBD-436E-B9EA-D7502E01F92E}" type="presOf" srcId="{EFDC6567-F204-49DC-8168-1E76F18B25C0}" destId="{84510EC3-F383-4C34-B63F-F08712022EF3}" srcOrd="0" destOrd="0" presId="urn:microsoft.com/office/officeart/2005/8/layout/hProcess6"/>
    <dgm:cxn modelId="{7B7B6B31-6475-4D36-92A8-A016B7D2F4CE}" type="presOf" srcId="{8D979861-0856-4671-98D3-40E62B13DB4F}" destId="{086F052F-5127-4D0A-87A3-23FEB6783A5D}" srcOrd="1" destOrd="0" presId="urn:microsoft.com/office/officeart/2005/8/layout/hProcess6"/>
    <dgm:cxn modelId="{2AE40D33-EE4B-43ED-9A37-CC2BB0A41817}" type="presOf" srcId="{806F3568-852C-4543-8CB9-16F4930BBB1B}" destId="{25313466-D1DB-494B-9D5D-A45F6B3CC4BA}" srcOrd="1" destOrd="8" presId="urn:microsoft.com/office/officeart/2005/8/layout/hProcess6"/>
    <dgm:cxn modelId="{29B33B37-46C9-460D-8B36-AF01356DF3F2}" srcId="{ABD36AD9-F598-4F3D-8F11-8854BBD46CF8}" destId="{65866B77-F8BB-4BED-A7F8-E906989DC710}" srcOrd="3" destOrd="0" parTransId="{B8564E66-CE39-4A46-95D4-7154421F93B0}" sibTransId="{78229BF3-459C-417B-B1AF-F45FB20A4286}"/>
    <dgm:cxn modelId="{B4C2043A-4792-4740-9929-553B47713454}" type="presOf" srcId="{150CA866-F40C-409A-A57A-5FB5EEDDFD9C}" destId="{DFE8795C-0095-4351-AEEB-4837ED7CDC9D}" srcOrd="1" destOrd="4" presId="urn:microsoft.com/office/officeart/2005/8/layout/hProcess6"/>
    <dgm:cxn modelId="{7990513A-0EE3-4675-81C7-9458906E4074}" type="presOf" srcId="{9D89228B-0489-4A5B-B37B-6C758403F77D}" destId="{086F052F-5127-4D0A-87A3-23FEB6783A5D}" srcOrd="1" destOrd="6" presId="urn:microsoft.com/office/officeart/2005/8/layout/hProcess6"/>
    <dgm:cxn modelId="{BD5C133D-4F7F-4D3B-A678-2530E921905A}" srcId="{5D21AE96-707B-4E59-A2EB-84C0413CC6C4}" destId="{1A2CA704-145D-4266-9843-7FA713611ADD}" srcOrd="2" destOrd="0" parTransId="{B6C6913F-90B5-4E21-91B2-61DE60B2A414}" sibTransId="{CED3CD64-AA75-4D47-A0B0-083AAEBBC025}"/>
    <dgm:cxn modelId="{AC8E8D3D-F404-4A44-AF2A-B2259558D123}" type="presOf" srcId="{F5586DD6-D98C-4523-8B5A-4B8F26C6A152}" destId="{086F052F-5127-4D0A-87A3-23FEB6783A5D}" srcOrd="1" destOrd="7" presId="urn:microsoft.com/office/officeart/2005/8/layout/hProcess6"/>
    <dgm:cxn modelId="{38D03A3E-9B0F-4D80-BD3B-333D41D9B107}" type="presOf" srcId="{14F07167-F31A-4418-B578-924328B750C5}" destId="{25313466-D1DB-494B-9D5D-A45F6B3CC4BA}" srcOrd="1" destOrd="1" presId="urn:microsoft.com/office/officeart/2005/8/layout/hProcess6"/>
    <dgm:cxn modelId="{71A4923E-780B-4751-A6D6-0DE46BF70E95}" type="presOf" srcId="{B65ECAE2-49B2-4FAE-93F3-6C3F0A107105}" destId="{BF6AE2DD-CE4B-420B-BB63-A958BF96BAF5}" srcOrd="0" destOrd="0" presId="urn:microsoft.com/office/officeart/2005/8/layout/hProcess6"/>
    <dgm:cxn modelId="{133F723F-EAFB-4F7C-B29F-EB9475903531}" type="presOf" srcId="{150CA866-F40C-409A-A57A-5FB5EEDDFD9C}" destId="{BF6AE2DD-CE4B-420B-BB63-A958BF96BAF5}" srcOrd="0" destOrd="4" presId="urn:microsoft.com/office/officeart/2005/8/layout/hProcess6"/>
    <dgm:cxn modelId="{B2328540-6BC4-4EF1-8B21-87C15B316217}" srcId="{95EB5D9D-A620-409E-A24C-29B46FA306DE}" destId="{2B9ED463-F2BD-4075-AB06-4D1EE4656A9B}" srcOrd="4" destOrd="0" parTransId="{2A52CBE0-5F4C-4CD1-88E1-3008E068F52C}" sibTransId="{8D550F2E-4407-4226-B9A8-9400DAD970C6}"/>
    <dgm:cxn modelId="{1E6FB05C-9519-4746-BE51-9308D18AB080}" srcId="{C12C5C08-2A60-4FBC-AB4B-0B2FB55591CE}" destId="{5FBFE2CF-205A-4E7C-9CFA-BA6B57FC7C75}" srcOrd="1" destOrd="0" parTransId="{242DB62F-A9B6-42CE-BB0B-49660937F762}" sibTransId="{FFCF2DE0-CA5E-44E8-B6DD-4F229A15B416}"/>
    <dgm:cxn modelId="{5D706263-03FF-4C75-858F-207EB645080F}" type="presOf" srcId="{08C6B9AA-D147-40B1-A090-F3478956BB6D}" destId="{84510EC3-F383-4C34-B63F-F08712022EF3}" srcOrd="0" destOrd="4" presId="urn:microsoft.com/office/officeart/2005/8/layout/hProcess6"/>
    <dgm:cxn modelId="{09621444-3CAD-4C76-AF6B-71217500AD9C}" srcId="{ABD36AD9-F598-4F3D-8F11-8854BBD46CF8}" destId="{CED3FC60-BB0D-477F-94B9-B782E9B6C397}" srcOrd="4" destOrd="0" parTransId="{90E25364-A14A-4617-86EE-2EB90F1FAD52}" sibTransId="{8D16C9D1-4E57-4077-90BE-49C5458384BD}"/>
    <dgm:cxn modelId="{D6A26C67-727F-42CF-9390-0553BCD0506C}" type="presOf" srcId="{1A2CA704-145D-4266-9843-7FA713611ADD}" destId="{1A1925C0-7739-4955-B016-F6CD03057A0F}" srcOrd="0" destOrd="0" presId="urn:microsoft.com/office/officeart/2005/8/layout/hProcess6"/>
    <dgm:cxn modelId="{390DFF48-1CB7-4095-881A-9924D5880D07}" srcId="{95EB5D9D-A620-409E-A24C-29B46FA306DE}" destId="{84F77B11-8B24-4C13-B6D5-BA6AE95F767C}" srcOrd="0" destOrd="0" parTransId="{CBA360AB-013D-4B87-8D2B-230DBEE404DC}" sibTransId="{3C6004F6-E95E-473F-8D64-6131F6FCBAC0}"/>
    <dgm:cxn modelId="{6453EF69-5CB4-47BC-B24A-4A562B6AE3DA}" type="presOf" srcId="{08C6B9AA-D147-40B1-A090-F3478956BB6D}" destId="{25313466-D1DB-494B-9D5D-A45F6B3CC4BA}" srcOrd="1" destOrd="4" presId="urn:microsoft.com/office/officeart/2005/8/layout/hProcess6"/>
    <dgm:cxn modelId="{68AEF14D-1159-4CBA-AEB0-06FF08B1CC71}" type="presOf" srcId="{937EB15E-BF97-447B-A888-FBFDA187E6A9}" destId="{086F052F-5127-4D0A-87A3-23FEB6783A5D}" srcOrd="1" destOrd="1" presId="urn:microsoft.com/office/officeart/2005/8/layout/hProcess6"/>
    <dgm:cxn modelId="{0648004E-7D4C-45FB-93DF-9B61E75E8B01}" type="presOf" srcId="{B65ECAE2-49B2-4FAE-93F3-6C3F0A107105}" destId="{DFE8795C-0095-4351-AEEB-4837ED7CDC9D}" srcOrd="1" destOrd="0" presId="urn:microsoft.com/office/officeart/2005/8/layout/hProcess6"/>
    <dgm:cxn modelId="{F8E6644E-DE3C-4DC7-B0D3-FFEE0EC51086}" srcId="{C12C5C08-2A60-4FBC-AB4B-0B2FB55591CE}" destId="{150CA866-F40C-409A-A57A-5FB5EEDDFD9C}" srcOrd="4" destOrd="0" parTransId="{CD64B666-EAB7-4930-B646-7EC3A1B35C28}" sibTransId="{2BF631AB-3B06-4846-A2E3-A8E1CD0F3841}"/>
    <dgm:cxn modelId="{77A46C6F-8AD1-4F41-B61B-FDA62BD74DCC}" srcId="{5D21AE96-707B-4E59-A2EB-84C0413CC6C4}" destId="{ABD36AD9-F598-4F3D-8F11-8854BBD46CF8}" srcOrd="0" destOrd="0" parTransId="{6F9A3986-32C0-4053-B093-500805D756DA}" sibTransId="{8A84AA64-1E27-43F7-AA74-6B9F2F8FC3D7}"/>
    <dgm:cxn modelId="{3D789E50-623E-4771-99E5-EDAB285B9AD6}" srcId="{ABD36AD9-F598-4F3D-8F11-8854BBD46CF8}" destId="{937EB15E-BF97-447B-A888-FBFDA187E6A9}" srcOrd="1" destOrd="0" parTransId="{FCE2F9D1-6046-4EAC-AF0A-3EA6E5B2A820}" sibTransId="{CDA45714-5857-4DEC-B113-7E1E9F919AA6}"/>
    <dgm:cxn modelId="{434A0C71-CA4B-4D46-AB2F-68D9ACFDB5BB}" type="presOf" srcId="{9023F732-AB76-4B19-B0A3-5B2F8E417AB7}" destId="{25313466-D1DB-494B-9D5D-A45F6B3CC4BA}" srcOrd="1" destOrd="6" presId="urn:microsoft.com/office/officeart/2005/8/layout/hProcess6"/>
    <dgm:cxn modelId="{FC46B752-842F-4F78-9667-1C9AB31C11F0}" srcId="{1A2CA704-145D-4266-9843-7FA713611ADD}" destId="{EFDC6567-F204-49DC-8168-1E76F18B25C0}" srcOrd="0" destOrd="0" parTransId="{4CD3D4FE-3000-46E3-9041-939E86B14AB4}" sibTransId="{BBC620E6-2859-49D6-85C9-653735B6FF8D}"/>
    <dgm:cxn modelId="{F20ED754-9B3A-45C3-9E94-87B9BE098573}" type="presOf" srcId="{14F07167-F31A-4418-B578-924328B750C5}" destId="{84510EC3-F383-4C34-B63F-F08712022EF3}" srcOrd="0" destOrd="1" presId="urn:microsoft.com/office/officeart/2005/8/layout/hProcess6"/>
    <dgm:cxn modelId="{5384C455-A2DE-4F9C-B300-4720997F395A}" type="presOf" srcId="{8F03F976-C239-4C2C-9441-483AC0E2AF88}" destId="{DFE8795C-0095-4351-AEEB-4837ED7CDC9D}" srcOrd="1" destOrd="3" presId="urn:microsoft.com/office/officeart/2005/8/layout/hProcess6"/>
    <dgm:cxn modelId="{48BEAB56-D795-486C-A006-EDB79BC6A799}" srcId="{ABD36AD9-F598-4F3D-8F11-8854BBD46CF8}" destId="{9D89228B-0489-4A5B-B37B-6C758403F77D}" srcOrd="6" destOrd="0" parTransId="{A3C21662-850B-46C6-A631-3AFA33FC214C}" sibTransId="{48099E3A-C77E-4336-8BC3-3254BD2D207C}"/>
    <dgm:cxn modelId="{AC203177-ECBF-4769-9135-E2BC140A27C4}" srcId="{5D21AE96-707B-4E59-A2EB-84C0413CC6C4}" destId="{C12C5C08-2A60-4FBC-AB4B-0B2FB55591CE}" srcOrd="3" destOrd="0" parTransId="{9FAFAA3D-A5C3-406B-9861-C07845728B8A}" sibTransId="{A672706F-2C9D-42D6-A34C-19550A5257FF}"/>
    <dgm:cxn modelId="{FE4EED58-CE57-4F45-8BB8-F129418F2BF8}" type="presOf" srcId="{FEA2E5AC-E775-437D-935A-B4316F0C15AC}" destId="{7A04EBAE-85E7-4CE8-AD3A-A2345781CA09}" srcOrd="0" destOrd="2" presId="urn:microsoft.com/office/officeart/2005/8/layout/hProcess6"/>
    <dgm:cxn modelId="{1A19037D-C0D9-4C36-A88B-3F49BAA82EBA}" type="presOf" srcId="{65866B77-F8BB-4BED-A7F8-E906989DC710}" destId="{3A27B5E4-72C9-4B49-B89F-E4E823EC07ED}" srcOrd="0" destOrd="3" presId="urn:microsoft.com/office/officeart/2005/8/layout/hProcess6"/>
    <dgm:cxn modelId="{2A88EA7E-D3D7-4CBF-9E86-6DE37841AE5E}" type="presOf" srcId="{95EB5D9D-A620-409E-A24C-29B46FA306DE}" destId="{BB50E322-421F-4EE0-B88A-C2C1ED9D29E0}" srcOrd="0" destOrd="0" presId="urn:microsoft.com/office/officeart/2005/8/layout/hProcess6"/>
    <dgm:cxn modelId="{F840648B-E4C1-497A-BE14-26448A443291}" type="presOf" srcId="{937EB15E-BF97-447B-A888-FBFDA187E6A9}" destId="{3A27B5E4-72C9-4B49-B89F-E4E823EC07ED}" srcOrd="0" destOrd="1" presId="urn:microsoft.com/office/officeart/2005/8/layout/hProcess6"/>
    <dgm:cxn modelId="{25AF878B-242C-4F6C-B72F-0E4B23CF4AF0}" type="presOf" srcId="{24724699-D1C6-46D7-967F-FF5D421E1685}" destId="{25313466-D1DB-494B-9D5D-A45F6B3CC4BA}" srcOrd="1" destOrd="9" presId="urn:microsoft.com/office/officeart/2005/8/layout/hProcess6"/>
    <dgm:cxn modelId="{2C60CD8D-74F9-4282-AAF3-2798ACD68A5F}" srcId="{1A2CA704-145D-4266-9843-7FA713611ADD}" destId="{806F3568-852C-4543-8CB9-16F4930BBB1B}" srcOrd="8" destOrd="0" parTransId="{7DD99C0C-4703-4624-B2EC-7F800FA6B984}" sibTransId="{5C597E54-F4DD-49AD-A36E-E68FCC1E7A40}"/>
    <dgm:cxn modelId="{49326C90-BFCB-42A2-B44F-761DB94F4772}" srcId="{1A2CA704-145D-4266-9843-7FA713611ADD}" destId="{24724699-D1C6-46D7-967F-FF5D421E1685}" srcOrd="9" destOrd="0" parTransId="{B1538B4F-2AEA-42DC-9E80-F97E78C059D5}" sibTransId="{A417FDED-4A6A-4156-B71C-099C47C57B93}"/>
    <dgm:cxn modelId="{2FB17697-352D-48EB-B91C-888F27E45DE9}" srcId="{ABD36AD9-F598-4F3D-8F11-8854BBD46CF8}" destId="{8D979861-0856-4671-98D3-40E62B13DB4F}" srcOrd="0" destOrd="0" parTransId="{9047268B-7D85-42DA-9D59-6FD71D568378}" sibTransId="{8ED57BB4-CCF9-4D7F-A520-83A0EB6AE73E}"/>
    <dgm:cxn modelId="{04D98E9C-EEB1-4958-9938-AFEF120F3B7C}" type="presOf" srcId="{6A023413-57F1-4586-A66B-2554C8C73A1F}" destId="{7A04EBAE-85E7-4CE8-AD3A-A2345781CA09}" srcOrd="0" destOrd="3" presId="urn:microsoft.com/office/officeart/2005/8/layout/hProcess6"/>
    <dgm:cxn modelId="{8F5ED09C-52A5-41FA-BB2B-73EEE343F66F}" type="presOf" srcId="{84F77B11-8B24-4C13-B6D5-BA6AE95F767C}" destId="{7A04EBAE-85E7-4CE8-AD3A-A2345781CA09}" srcOrd="0" destOrd="0" presId="urn:microsoft.com/office/officeart/2005/8/layout/hProcess6"/>
    <dgm:cxn modelId="{6E80A19D-3229-45C8-AF56-6F62307A8826}" type="presOf" srcId="{549CB24C-DAC7-42A1-877B-02455B6FBC0E}" destId="{84510EC3-F383-4C34-B63F-F08712022EF3}" srcOrd="0" destOrd="3" presId="urn:microsoft.com/office/officeart/2005/8/layout/hProcess6"/>
    <dgm:cxn modelId="{A8A29B9F-1108-4761-94C2-D5DE9C6C034F}" type="presOf" srcId="{5C64CC2C-863F-43C3-A025-805488E7FAC3}" destId="{7A04EBAE-85E7-4CE8-AD3A-A2345781CA09}" srcOrd="0" destOrd="1" presId="urn:microsoft.com/office/officeart/2005/8/layout/hProcess6"/>
    <dgm:cxn modelId="{96FEB69F-BE09-4B3E-915E-27646EF49EF7}" srcId="{95EB5D9D-A620-409E-A24C-29B46FA306DE}" destId="{6A023413-57F1-4586-A66B-2554C8C73A1F}" srcOrd="3" destOrd="0" parTransId="{4368AD09-9A40-4FD8-9C48-42A0DC183ED7}" sibTransId="{5A5576A1-2A65-44C4-92CE-16474EAB1866}"/>
    <dgm:cxn modelId="{F382CFA1-8D7B-4D01-8437-E4BB918FDBE9}" type="presOf" srcId="{9D89228B-0489-4A5B-B37B-6C758403F77D}" destId="{3A27B5E4-72C9-4B49-B89F-E4E823EC07ED}" srcOrd="0" destOrd="6" presId="urn:microsoft.com/office/officeart/2005/8/layout/hProcess6"/>
    <dgm:cxn modelId="{3C6D15A6-4DD8-4C67-96C2-28480F55DB1B}" type="presOf" srcId="{9FD4CFBD-D068-4569-980D-361A33630462}" destId="{086F052F-5127-4D0A-87A3-23FEB6783A5D}" srcOrd="1" destOrd="2" presId="urn:microsoft.com/office/officeart/2005/8/layout/hProcess6"/>
    <dgm:cxn modelId="{1BA276A6-D6D7-43C9-B3E9-D87BBE6C2446}" srcId="{95EB5D9D-A620-409E-A24C-29B46FA306DE}" destId="{5C64CC2C-863F-43C3-A025-805488E7FAC3}" srcOrd="1" destOrd="0" parTransId="{E6B14EAD-6FEC-4152-8880-6D1277662937}" sibTransId="{CDFDFE9E-9FEE-4290-ABE3-2684FD1A9F78}"/>
    <dgm:cxn modelId="{B69445AD-1FB0-4445-B6FB-B511CB622EF5}" type="presOf" srcId="{D6B1B63F-AD78-4AA4-A2BA-EE2EA88C9CEE}" destId="{84510EC3-F383-4C34-B63F-F08712022EF3}" srcOrd="0" destOrd="5" presId="urn:microsoft.com/office/officeart/2005/8/layout/hProcess6"/>
    <dgm:cxn modelId="{0CE428AF-0979-4E5C-8E2F-7637DF8FC29B}" srcId="{1A2CA704-145D-4266-9843-7FA713611ADD}" destId="{08C6B9AA-D147-40B1-A090-F3478956BB6D}" srcOrd="4" destOrd="0" parTransId="{2152F180-1973-4E95-B2DB-1827F4F91D78}" sibTransId="{727FB50C-77CB-4EA8-B343-E5B74EDBB1CE}"/>
    <dgm:cxn modelId="{7566BEAF-5151-4429-B63F-32178AA357A2}" type="presOf" srcId="{8D55458E-3EF8-4FF8-9261-6A637262DD63}" destId="{DFE8795C-0095-4351-AEEB-4837ED7CDC9D}" srcOrd="1" destOrd="5" presId="urn:microsoft.com/office/officeart/2005/8/layout/hProcess6"/>
    <dgm:cxn modelId="{3F600FB1-F890-44B5-ADB2-C04B08F0A19C}" srcId="{1A2CA704-145D-4266-9843-7FA713611ADD}" destId="{14F07167-F31A-4418-B578-924328B750C5}" srcOrd="1" destOrd="0" parTransId="{BA38A4AC-95C3-4EDE-9D1C-5FD07A4F1F13}" sibTransId="{EB9FDB78-91B3-4D83-BA05-271C591B9FD3}"/>
    <dgm:cxn modelId="{94053CB1-D397-49D3-9906-406397159C66}" type="presOf" srcId="{247D9236-646E-4D05-86F1-CA59E9F78A11}" destId="{3A27B5E4-72C9-4B49-B89F-E4E823EC07ED}" srcOrd="0" destOrd="5" presId="urn:microsoft.com/office/officeart/2005/8/layout/hProcess6"/>
    <dgm:cxn modelId="{07D796B2-768B-4975-A33D-114589EDB050}" type="presOf" srcId="{12880371-DAF5-4786-9D5F-581CC0DE230C}" destId="{25313466-D1DB-494B-9D5D-A45F6B3CC4BA}" srcOrd="1" destOrd="2" presId="urn:microsoft.com/office/officeart/2005/8/layout/hProcess6"/>
    <dgm:cxn modelId="{406C82B3-40E6-4771-BAB4-20399E851C84}" type="presOf" srcId="{8D55458E-3EF8-4FF8-9261-6A637262DD63}" destId="{BF6AE2DD-CE4B-420B-BB63-A958BF96BAF5}" srcOrd="0" destOrd="5" presId="urn:microsoft.com/office/officeart/2005/8/layout/hProcess6"/>
    <dgm:cxn modelId="{6885B9B5-4A95-4AC0-A491-33174DA1EF10}" srcId="{1A2CA704-145D-4266-9843-7FA713611ADD}" destId="{D6B1B63F-AD78-4AA4-A2BA-EE2EA88C9CEE}" srcOrd="5" destOrd="0" parTransId="{4B8AD585-04F9-4328-ABCC-16D1333C1C4E}" sibTransId="{D4591F07-73AF-4099-9F41-661E88DA3996}"/>
    <dgm:cxn modelId="{52C8E4B9-74C2-4459-A5D9-4CDC321A94B1}" srcId="{ABD36AD9-F598-4F3D-8F11-8854BBD46CF8}" destId="{F5586DD6-D98C-4523-8B5A-4B8F26C6A152}" srcOrd="7" destOrd="0" parTransId="{5D07D06E-90BD-4620-A6F4-90E2115DFCE6}" sibTransId="{4B660701-6C0E-41FE-B897-4BD74785BCB1}"/>
    <dgm:cxn modelId="{069566BA-DD11-44CA-A61B-60D46CE95BE6}" type="presOf" srcId="{CED3FC60-BB0D-477F-94B9-B782E9B6C397}" destId="{3A27B5E4-72C9-4B49-B89F-E4E823EC07ED}" srcOrd="0" destOrd="4" presId="urn:microsoft.com/office/officeart/2005/8/layout/hProcess6"/>
    <dgm:cxn modelId="{53BD64BD-A729-42AB-BBF8-F13C1E9570D0}" srcId="{1A2CA704-145D-4266-9843-7FA713611ADD}" destId="{9023F732-AB76-4B19-B0A3-5B2F8E417AB7}" srcOrd="6" destOrd="0" parTransId="{D0D0C153-BDFA-4877-A173-B5C4BA00C474}" sibTransId="{38364C51-831E-4546-8743-D89C70560306}"/>
    <dgm:cxn modelId="{0F8CE7BD-F488-4C00-9973-9BE4EF812FF6}" type="presOf" srcId="{FDFF003D-BD32-4545-A8DC-69E54D41E495}" destId="{84510EC3-F383-4C34-B63F-F08712022EF3}" srcOrd="0" destOrd="7" presId="urn:microsoft.com/office/officeart/2005/8/layout/hProcess6"/>
    <dgm:cxn modelId="{93CCA2C2-B3A7-465F-B9C6-4A07566E7ED8}" type="presOf" srcId="{D6B1B63F-AD78-4AA4-A2BA-EE2EA88C9CEE}" destId="{25313466-D1DB-494B-9D5D-A45F6B3CC4BA}" srcOrd="1" destOrd="5" presId="urn:microsoft.com/office/officeart/2005/8/layout/hProcess6"/>
    <dgm:cxn modelId="{5D031EC4-67CD-4F0A-84FA-7EB2A5E4C587}" type="presOf" srcId="{F6F7EF56-D748-4F02-893B-7EB398AD9597}" destId="{DFE8795C-0095-4351-AEEB-4837ED7CDC9D}" srcOrd="1" destOrd="2" presId="urn:microsoft.com/office/officeart/2005/8/layout/hProcess6"/>
    <dgm:cxn modelId="{12A0C2C6-731E-43FB-B34B-379F1757B55C}" type="presOf" srcId="{C12C5C08-2A60-4FBC-AB4B-0B2FB55591CE}" destId="{D4F78FE9-E07F-4440-8282-EAC33BA82D56}" srcOrd="0" destOrd="0" presId="urn:microsoft.com/office/officeart/2005/8/layout/hProcess6"/>
    <dgm:cxn modelId="{CD32AAC8-A289-4366-9B1C-1E2640278F2F}" type="presOf" srcId="{2B9ED463-F2BD-4075-AB06-4D1EE4656A9B}" destId="{6A37C5B7-BAAE-42DE-B741-C9BF9A49C62D}" srcOrd="1" destOrd="4" presId="urn:microsoft.com/office/officeart/2005/8/layout/hProcess6"/>
    <dgm:cxn modelId="{72C2D8C9-6C26-4874-8BD2-E4456559F5D5}" type="presOf" srcId="{12880371-DAF5-4786-9D5F-581CC0DE230C}" destId="{84510EC3-F383-4C34-B63F-F08712022EF3}" srcOrd="0" destOrd="2" presId="urn:microsoft.com/office/officeart/2005/8/layout/hProcess6"/>
    <dgm:cxn modelId="{ECC6F0CA-E787-4D25-AA33-FAE1A90615A1}" type="presOf" srcId="{9FD4CFBD-D068-4569-980D-361A33630462}" destId="{3A27B5E4-72C9-4B49-B89F-E4E823EC07ED}" srcOrd="0" destOrd="2" presId="urn:microsoft.com/office/officeart/2005/8/layout/hProcess6"/>
    <dgm:cxn modelId="{9F3CE7D1-8880-4AE1-8668-BE75EB2BE08D}" type="presOf" srcId="{5FBFE2CF-205A-4E7C-9CFA-BA6B57FC7C75}" destId="{DFE8795C-0095-4351-AEEB-4837ED7CDC9D}" srcOrd="1" destOrd="1" presId="urn:microsoft.com/office/officeart/2005/8/layout/hProcess6"/>
    <dgm:cxn modelId="{B92E5FD9-8445-450F-94A0-6C618DD3F217}" type="presOf" srcId="{F6F7EF56-D748-4F02-893B-7EB398AD9597}" destId="{BF6AE2DD-CE4B-420B-BB63-A958BF96BAF5}" srcOrd="0" destOrd="2" presId="urn:microsoft.com/office/officeart/2005/8/layout/hProcess6"/>
    <dgm:cxn modelId="{428790D9-756C-41A9-9ADD-FB35E760DFD7}" srcId="{1A2CA704-145D-4266-9843-7FA713611ADD}" destId="{FDFF003D-BD32-4545-A8DC-69E54D41E495}" srcOrd="7" destOrd="0" parTransId="{790B8661-22A2-4670-AF38-546595502BDB}" sibTransId="{C08371BA-5BD0-4451-913D-6D14C708D29B}"/>
    <dgm:cxn modelId="{B70356DE-29B0-453B-8273-7164F42D988E}" srcId="{ABD36AD9-F598-4F3D-8F11-8854BBD46CF8}" destId="{9FD4CFBD-D068-4569-980D-361A33630462}" srcOrd="2" destOrd="0" parTransId="{19146FDA-ED27-4094-8D52-03EE21F487FC}" sibTransId="{0D04C64D-C11F-4D77-9CBE-00236DCF133A}"/>
    <dgm:cxn modelId="{A8549FDE-5815-49B0-A1E7-856A2B11CFB8}" type="presOf" srcId="{8F03F976-C239-4C2C-9441-483AC0E2AF88}" destId="{BF6AE2DD-CE4B-420B-BB63-A958BF96BAF5}" srcOrd="0" destOrd="3" presId="urn:microsoft.com/office/officeart/2005/8/layout/hProcess6"/>
    <dgm:cxn modelId="{7A0B58E1-3983-4426-83F0-4C43FFD11FDB}" type="presOf" srcId="{6A023413-57F1-4586-A66B-2554C8C73A1F}" destId="{6A37C5B7-BAAE-42DE-B741-C9BF9A49C62D}" srcOrd="1" destOrd="3" presId="urn:microsoft.com/office/officeart/2005/8/layout/hProcess6"/>
    <dgm:cxn modelId="{DEEA7AE1-33B4-40EC-8C8E-3E5D7D1075E4}" srcId="{C12C5C08-2A60-4FBC-AB4B-0B2FB55591CE}" destId="{8F03F976-C239-4C2C-9441-483AC0E2AF88}" srcOrd="3" destOrd="0" parTransId="{432A156E-FBED-4445-9DFC-896A092BE2C8}" sibTransId="{ACC9EE60-B547-42E1-B43E-2052D7B42A00}"/>
    <dgm:cxn modelId="{7ED738EB-7AD1-41DD-93FB-606C90E2B572}" srcId="{C12C5C08-2A60-4FBC-AB4B-0B2FB55591CE}" destId="{F6F7EF56-D748-4F02-893B-7EB398AD9597}" srcOrd="2" destOrd="0" parTransId="{4FA93ED5-1194-418D-8429-23AE9C2B4FC1}" sibTransId="{00733BD5-A6C6-4387-AD71-C9E6312FCB31}"/>
    <dgm:cxn modelId="{9A5799EC-D323-44DD-82A3-8B7A850B7201}" type="presOf" srcId="{ABD36AD9-F598-4F3D-8F11-8854BBD46CF8}" destId="{5B8086F9-E606-4E74-8C9E-BB75FE058CAA}" srcOrd="0" destOrd="0" presId="urn:microsoft.com/office/officeart/2005/8/layout/hProcess6"/>
    <dgm:cxn modelId="{C2FFB1ED-598E-43B3-9CE2-80419F4C42F7}" srcId="{ABD36AD9-F598-4F3D-8F11-8854BBD46CF8}" destId="{247D9236-646E-4D05-86F1-CA59E9F78A11}" srcOrd="5" destOrd="0" parTransId="{57464D30-575A-491A-BEBF-C9BE1F8CD61A}" sibTransId="{63D2FADB-41D3-44CC-B3C7-C0CE8DD7FE2A}"/>
    <dgm:cxn modelId="{8E080EEF-3D57-439D-8B5C-BC4123201D62}" type="presOf" srcId="{84F77B11-8B24-4C13-B6D5-BA6AE95F767C}" destId="{6A37C5B7-BAAE-42DE-B741-C9BF9A49C62D}" srcOrd="1" destOrd="0" presId="urn:microsoft.com/office/officeart/2005/8/layout/hProcess6"/>
    <dgm:cxn modelId="{7FC323EF-F187-429B-84D8-B49E7D96F85B}" type="presOf" srcId="{FDFF003D-BD32-4545-A8DC-69E54D41E495}" destId="{25313466-D1DB-494B-9D5D-A45F6B3CC4BA}" srcOrd="1" destOrd="7" presId="urn:microsoft.com/office/officeart/2005/8/layout/hProcess6"/>
    <dgm:cxn modelId="{A8A774F1-CBC2-46B0-8FFF-841169DE6ADB}" srcId="{5D21AE96-707B-4E59-A2EB-84C0413CC6C4}" destId="{95EB5D9D-A620-409E-A24C-29B46FA306DE}" srcOrd="1" destOrd="0" parTransId="{FA45F49B-0469-42B1-86A0-AE433B365C9E}" sibTransId="{C204EBA6-1015-44DF-9605-2C5899562ED0}"/>
    <dgm:cxn modelId="{AB80CDF1-052E-41DC-8F85-93D6178F52B7}" type="presOf" srcId="{549CB24C-DAC7-42A1-877B-02455B6FBC0E}" destId="{25313466-D1DB-494B-9D5D-A45F6B3CC4BA}" srcOrd="1" destOrd="3" presId="urn:microsoft.com/office/officeart/2005/8/layout/hProcess6"/>
    <dgm:cxn modelId="{AFCDDAF7-54A9-453D-A708-7A61C784F062}" type="presOf" srcId="{65866B77-F8BB-4BED-A7F8-E906989DC710}" destId="{086F052F-5127-4D0A-87A3-23FEB6783A5D}" srcOrd="1" destOrd="3" presId="urn:microsoft.com/office/officeart/2005/8/layout/hProcess6"/>
    <dgm:cxn modelId="{032432FE-76E9-43C3-BACA-2A33729DBE44}" type="presOf" srcId="{2B9ED463-F2BD-4075-AB06-4D1EE4656A9B}" destId="{7A04EBAE-85E7-4CE8-AD3A-A2345781CA09}" srcOrd="0" destOrd="4" presId="urn:microsoft.com/office/officeart/2005/8/layout/hProcess6"/>
    <dgm:cxn modelId="{2F2F5BFF-B7FC-4BB5-97B2-8D560CA0A5BF}" srcId="{C12C5C08-2A60-4FBC-AB4B-0B2FB55591CE}" destId="{B65ECAE2-49B2-4FAE-93F3-6C3F0A107105}" srcOrd="0" destOrd="0" parTransId="{AEB597FA-64D9-42FA-9F43-2D24946AD949}" sibTransId="{9520958D-581D-4644-AF0E-B057FC293877}"/>
    <dgm:cxn modelId="{25595ECE-67F8-41F9-B02E-CC53647C1805}" type="presParOf" srcId="{808067C5-17E3-43D7-BA37-584B70756218}" destId="{F777EB05-6B1D-427D-B3BA-89721C78E8EF}" srcOrd="0" destOrd="0" presId="urn:microsoft.com/office/officeart/2005/8/layout/hProcess6"/>
    <dgm:cxn modelId="{57153773-9B07-4B83-8399-FFD44237CA9A}" type="presParOf" srcId="{F777EB05-6B1D-427D-B3BA-89721C78E8EF}" destId="{14327510-46F1-454D-A647-E497E7329604}" srcOrd="0" destOrd="0" presId="urn:microsoft.com/office/officeart/2005/8/layout/hProcess6"/>
    <dgm:cxn modelId="{40900C46-9824-45DD-8679-AA3C57DCF8A4}" type="presParOf" srcId="{F777EB05-6B1D-427D-B3BA-89721C78E8EF}" destId="{3A27B5E4-72C9-4B49-B89F-E4E823EC07ED}" srcOrd="1" destOrd="0" presId="urn:microsoft.com/office/officeart/2005/8/layout/hProcess6"/>
    <dgm:cxn modelId="{9F448C7C-D527-4A0C-842A-074196843F8B}" type="presParOf" srcId="{F777EB05-6B1D-427D-B3BA-89721C78E8EF}" destId="{086F052F-5127-4D0A-87A3-23FEB6783A5D}" srcOrd="2" destOrd="0" presId="urn:microsoft.com/office/officeart/2005/8/layout/hProcess6"/>
    <dgm:cxn modelId="{FDACE4E8-AAF9-47B9-B395-0587985A6975}" type="presParOf" srcId="{F777EB05-6B1D-427D-B3BA-89721C78E8EF}" destId="{5B8086F9-E606-4E74-8C9E-BB75FE058CAA}" srcOrd="3" destOrd="0" presId="urn:microsoft.com/office/officeart/2005/8/layout/hProcess6"/>
    <dgm:cxn modelId="{ABAE98D6-BB21-424B-BC93-8B1965E976F3}" type="presParOf" srcId="{808067C5-17E3-43D7-BA37-584B70756218}" destId="{199502BB-1A04-4E6D-A948-C492121BBFFB}" srcOrd="1" destOrd="0" presId="urn:microsoft.com/office/officeart/2005/8/layout/hProcess6"/>
    <dgm:cxn modelId="{6D84BEC9-01C5-4CDD-B4EF-D9728D3DABF9}" type="presParOf" srcId="{808067C5-17E3-43D7-BA37-584B70756218}" destId="{3C8EEBF7-3A7F-4EF1-9A15-CB264C50A9FD}" srcOrd="2" destOrd="0" presId="urn:microsoft.com/office/officeart/2005/8/layout/hProcess6"/>
    <dgm:cxn modelId="{383C99C9-2898-459F-B80B-4C2EA5DE1E11}" type="presParOf" srcId="{3C8EEBF7-3A7F-4EF1-9A15-CB264C50A9FD}" destId="{6AE9B465-E698-497A-BF00-039B23165C9C}" srcOrd="0" destOrd="0" presId="urn:microsoft.com/office/officeart/2005/8/layout/hProcess6"/>
    <dgm:cxn modelId="{380F1E83-0122-499A-82FE-F8B7E1505DBE}" type="presParOf" srcId="{3C8EEBF7-3A7F-4EF1-9A15-CB264C50A9FD}" destId="{7A04EBAE-85E7-4CE8-AD3A-A2345781CA09}" srcOrd="1" destOrd="0" presId="urn:microsoft.com/office/officeart/2005/8/layout/hProcess6"/>
    <dgm:cxn modelId="{AE490117-1739-4139-81DB-6D2271EEA11E}" type="presParOf" srcId="{3C8EEBF7-3A7F-4EF1-9A15-CB264C50A9FD}" destId="{6A37C5B7-BAAE-42DE-B741-C9BF9A49C62D}" srcOrd="2" destOrd="0" presId="urn:microsoft.com/office/officeart/2005/8/layout/hProcess6"/>
    <dgm:cxn modelId="{7872BF6F-4DF0-4E39-8A16-CCBE2B68BAB6}" type="presParOf" srcId="{3C8EEBF7-3A7F-4EF1-9A15-CB264C50A9FD}" destId="{BB50E322-421F-4EE0-B88A-C2C1ED9D29E0}" srcOrd="3" destOrd="0" presId="urn:microsoft.com/office/officeart/2005/8/layout/hProcess6"/>
    <dgm:cxn modelId="{2E17C428-0E5F-4204-8806-A909D740A9EC}" type="presParOf" srcId="{808067C5-17E3-43D7-BA37-584B70756218}" destId="{6C9C6EAC-2E5B-4E3D-B124-0CB7052B6A6D}" srcOrd="3" destOrd="0" presId="urn:microsoft.com/office/officeart/2005/8/layout/hProcess6"/>
    <dgm:cxn modelId="{FFD69C27-9967-4D61-875E-E8F4D7C3904B}" type="presParOf" srcId="{808067C5-17E3-43D7-BA37-584B70756218}" destId="{BF8FBEB8-97BF-4208-89D8-3FE9C1CB8656}" srcOrd="4" destOrd="0" presId="urn:microsoft.com/office/officeart/2005/8/layout/hProcess6"/>
    <dgm:cxn modelId="{5236ED01-A92C-4557-B6C4-8D84AF9F8BDC}" type="presParOf" srcId="{BF8FBEB8-97BF-4208-89D8-3FE9C1CB8656}" destId="{E5AFD6CE-556A-4F5E-A2DC-423EFB68729F}" srcOrd="0" destOrd="0" presId="urn:microsoft.com/office/officeart/2005/8/layout/hProcess6"/>
    <dgm:cxn modelId="{F379792E-78F6-4CC5-9223-143389E40321}" type="presParOf" srcId="{BF8FBEB8-97BF-4208-89D8-3FE9C1CB8656}" destId="{84510EC3-F383-4C34-B63F-F08712022EF3}" srcOrd="1" destOrd="0" presId="urn:microsoft.com/office/officeart/2005/8/layout/hProcess6"/>
    <dgm:cxn modelId="{E5C19167-AD83-4450-B795-81F7A218332D}" type="presParOf" srcId="{BF8FBEB8-97BF-4208-89D8-3FE9C1CB8656}" destId="{25313466-D1DB-494B-9D5D-A45F6B3CC4BA}" srcOrd="2" destOrd="0" presId="urn:microsoft.com/office/officeart/2005/8/layout/hProcess6"/>
    <dgm:cxn modelId="{4D117E80-DB02-45B2-BA29-980BB2D3E695}" type="presParOf" srcId="{BF8FBEB8-97BF-4208-89D8-3FE9C1CB8656}" destId="{1A1925C0-7739-4955-B016-F6CD03057A0F}" srcOrd="3" destOrd="0" presId="urn:microsoft.com/office/officeart/2005/8/layout/hProcess6"/>
    <dgm:cxn modelId="{A2D3CB61-1D7C-4A78-9E4D-09B23FE000C5}" type="presParOf" srcId="{808067C5-17E3-43D7-BA37-584B70756218}" destId="{FFA13991-8F94-4EAE-B597-09DC3302CEA3}" srcOrd="5" destOrd="0" presId="urn:microsoft.com/office/officeart/2005/8/layout/hProcess6"/>
    <dgm:cxn modelId="{0BB2DECE-488C-43D4-9C95-5510464A8A86}" type="presParOf" srcId="{808067C5-17E3-43D7-BA37-584B70756218}" destId="{5B78FC19-CA89-44B0-AA77-FC392F9CAB76}" srcOrd="6" destOrd="0" presId="urn:microsoft.com/office/officeart/2005/8/layout/hProcess6"/>
    <dgm:cxn modelId="{0FE6E410-9B15-4162-B6A1-35849497C268}" type="presParOf" srcId="{5B78FC19-CA89-44B0-AA77-FC392F9CAB76}" destId="{AAA56DA8-5C90-4FD8-ABF6-7A215682E53A}" srcOrd="0" destOrd="0" presId="urn:microsoft.com/office/officeart/2005/8/layout/hProcess6"/>
    <dgm:cxn modelId="{E75F60D4-E9E7-4FA2-BD44-8F240B3962C0}" type="presParOf" srcId="{5B78FC19-CA89-44B0-AA77-FC392F9CAB76}" destId="{BF6AE2DD-CE4B-420B-BB63-A958BF96BAF5}" srcOrd="1" destOrd="0" presId="urn:microsoft.com/office/officeart/2005/8/layout/hProcess6"/>
    <dgm:cxn modelId="{22348092-9ACB-4D66-87F3-F6DC4FBC4787}" type="presParOf" srcId="{5B78FC19-CA89-44B0-AA77-FC392F9CAB76}" destId="{DFE8795C-0095-4351-AEEB-4837ED7CDC9D}" srcOrd="2" destOrd="0" presId="urn:microsoft.com/office/officeart/2005/8/layout/hProcess6"/>
    <dgm:cxn modelId="{E5DEBF3C-2610-4C8D-A3E6-3A45CB313C4F}" type="presParOf" srcId="{5B78FC19-CA89-44B0-AA77-FC392F9CAB76}" destId="{D4F78FE9-E07F-4440-8282-EAC33BA82D56}" srcOrd="3" destOrd="0" presId="urn:microsoft.com/office/officeart/2005/8/layout/hProcess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9B7A2A7-6B54-47DA-8E5D-9E739BE85FC8}" type="doc">
      <dgm:prSet loTypeId="urn:microsoft.com/office/officeart/2005/8/layout/hProcess6" loCatId="process" qsTypeId="urn:microsoft.com/office/officeart/2005/8/quickstyle/simple1" qsCatId="simple" csTypeId="urn:microsoft.com/office/officeart/2005/8/colors/colorful2" csCatId="colorful" phldr="1"/>
      <dgm:spPr/>
      <dgm:t>
        <a:bodyPr/>
        <a:lstStyle/>
        <a:p>
          <a:endParaRPr lang="en-GB"/>
        </a:p>
      </dgm:t>
    </dgm:pt>
    <dgm:pt modelId="{8F6F11EE-4980-462C-A37E-718C181E864F}">
      <dgm:prSet phldrT="[Texte]"/>
      <dgm:spPr/>
      <dgm:t>
        <a:bodyPr/>
        <a:lstStyle/>
        <a:p>
          <a:r>
            <a:rPr lang="en-GB"/>
            <a:t>Q2-2023</a:t>
          </a:r>
        </a:p>
      </dgm:t>
    </dgm:pt>
    <dgm:pt modelId="{C5D31085-F078-4CF9-8CA6-3BF19B5834EE}" type="parTrans" cxnId="{50737210-E96A-451C-BCE3-4C6F111295F0}">
      <dgm:prSet/>
      <dgm:spPr/>
      <dgm:t>
        <a:bodyPr/>
        <a:lstStyle/>
        <a:p>
          <a:endParaRPr lang="en-GB"/>
        </a:p>
      </dgm:t>
    </dgm:pt>
    <dgm:pt modelId="{1644A295-65AC-404F-86C9-F0255739D9C9}" type="sibTrans" cxnId="{50737210-E96A-451C-BCE3-4C6F111295F0}">
      <dgm:prSet/>
      <dgm:spPr/>
      <dgm:t>
        <a:bodyPr/>
        <a:lstStyle/>
        <a:p>
          <a:endParaRPr lang="en-GB"/>
        </a:p>
      </dgm:t>
    </dgm:pt>
    <dgm:pt modelId="{007FCF15-D866-4819-886C-B5718DC0E625}">
      <dgm:prSet phldrT="[Texte]"/>
      <dgm:spPr/>
      <dgm:t>
        <a:bodyPr/>
        <a:lstStyle/>
        <a:p>
          <a:r>
            <a:rPr lang="en-GB"/>
            <a:t>Private and public sales on GOOSPAD</a:t>
          </a:r>
        </a:p>
      </dgm:t>
    </dgm:pt>
    <dgm:pt modelId="{4D618118-D380-4EAC-B1F2-5DBA8DD46FC9}" type="parTrans" cxnId="{E85022F4-7673-4E65-85A0-37AD7CC7DCE3}">
      <dgm:prSet/>
      <dgm:spPr/>
      <dgm:t>
        <a:bodyPr/>
        <a:lstStyle/>
        <a:p>
          <a:endParaRPr lang="en-GB"/>
        </a:p>
      </dgm:t>
    </dgm:pt>
    <dgm:pt modelId="{22E14A07-D510-4AD0-9AAF-DFECFC6088EE}" type="sibTrans" cxnId="{E85022F4-7673-4E65-85A0-37AD7CC7DCE3}">
      <dgm:prSet/>
      <dgm:spPr/>
      <dgm:t>
        <a:bodyPr/>
        <a:lstStyle/>
        <a:p>
          <a:endParaRPr lang="en-GB"/>
        </a:p>
      </dgm:t>
    </dgm:pt>
    <dgm:pt modelId="{F2297BEC-3EDF-4530-8B1E-8822739CF8F6}">
      <dgm:prSet phldrT="[Texte]" phldr="1"/>
      <dgm:spPr/>
      <dgm:t>
        <a:bodyPr/>
        <a:lstStyle/>
        <a:p>
          <a:endParaRPr lang="en-GB" dirty="0"/>
        </a:p>
      </dgm:t>
    </dgm:pt>
    <dgm:pt modelId="{C352BB48-498C-4141-9577-B3D493D25ABB}" type="parTrans" cxnId="{E599D740-F3A0-44D6-916B-760328BCA419}">
      <dgm:prSet/>
      <dgm:spPr/>
      <dgm:t>
        <a:bodyPr/>
        <a:lstStyle/>
        <a:p>
          <a:endParaRPr lang="en-GB"/>
        </a:p>
      </dgm:t>
    </dgm:pt>
    <dgm:pt modelId="{F8CCD9E3-DBA4-46C3-BFCC-6A08DAF8594F}" type="sibTrans" cxnId="{E599D740-F3A0-44D6-916B-760328BCA419}">
      <dgm:prSet/>
      <dgm:spPr/>
      <dgm:t>
        <a:bodyPr/>
        <a:lstStyle/>
        <a:p>
          <a:endParaRPr lang="en-GB"/>
        </a:p>
      </dgm:t>
    </dgm:pt>
    <dgm:pt modelId="{DD3CD2D4-5F5A-4386-AC37-D91777CC0F2D}">
      <dgm:prSet phldrT="[Texte]"/>
      <dgm:spPr/>
      <dgm:t>
        <a:bodyPr/>
        <a:lstStyle/>
        <a:p>
          <a:r>
            <a:rPr lang="en-GB"/>
            <a:t>Q3-2023</a:t>
          </a:r>
        </a:p>
      </dgm:t>
    </dgm:pt>
    <dgm:pt modelId="{796EB0A1-D127-41AD-8F97-99F82813CEA0}" type="parTrans" cxnId="{ABDBDE1E-4800-4C1D-B3F0-44A3AFA29898}">
      <dgm:prSet/>
      <dgm:spPr/>
      <dgm:t>
        <a:bodyPr/>
        <a:lstStyle/>
        <a:p>
          <a:endParaRPr lang="en-GB"/>
        </a:p>
      </dgm:t>
    </dgm:pt>
    <dgm:pt modelId="{2A3C7898-58FE-4C12-8FD3-D7870CF2114C}" type="sibTrans" cxnId="{ABDBDE1E-4800-4C1D-B3F0-44A3AFA29898}">
      <dgm:prSet/>
      <dgm:spPr/>
      <dgm:t>
        <a:bodyPr/>
        <a:lstStyle/>
        <a:p>
          <a:endParaRPr lang="en-GB"/>
        </a:p>
      </dgm:t>
    </dgm:pt>
    <dgm:pt modelId="{101E6EF3-DA32-43BB-BC11-6F7C0EF636DF}">
      <dgm:prSet phldrT="[Texte]"/>
      <dgm:spPr/>
      <dgm:t>
        <a:bodyPr/>
        <a:lstStyle/>
        <a:p>
          <a:r>
            <a:rPr lang="en-GB"/>
            <a:t>GOOS Wallet launch</a:t>
          </a:r>
        </a:p>
      </dgm:t>
    </dgm:pt>
    <dgm:pt modelId="{DA27EED5-9DAE-4735-8657-A2B5D7362A7A}" type="parTrans" cxnId="{79BAFB05-8DF3-49E0-BE08-C2E77F414C4F}">
      <dgm:prSet/>
      <dgm:spPr/>
      <dgm:t>
        <a:bodyPr/>
        <a:lstStyle/>
        <a:p>
          <a:endParaRPr lang="en-GB"/>
        </a:p>
      </dgm:t>
    </dgm:pt>
    <dgm:pt modelId="{19A004D4-F903-433F-A85E-6911A0257553}" type="sibTrans" cxnId="{79BAFB05-8DF3-49E0-BE08-C2E77F414C4F}">
      <dgm:prSet/>
      <dgm:spPr/>
      <dgm:t>
        <a:bodyPr/>
        <a:lstStyle/>
        <a:p>
          <a:endParaRPr lang="en-GB"/>
        </a:p>
      </dgm:t>
    </dgm:pt>
    <dgm:pt modelId="{7F5139C4-2713-48D8-A1FD-CD8C3F97B4BB}">
      <dgm:prSet phldrT="[Texte]"/>
      <dgm:spPr/>
      <dgm:t>
        <a:bodyPr/>
        <a:lstStyle/>
        <a:p>
          <a:r>
            <a:rPr lang="en-GB"/>
            <a:t>Q4-2023</a:t>
          </a:r>
        </a:p>
      </dgm:t>
    </dgm:pt>
    <dgm:pt modelId="{687BB77F-B321-40B2-B25F-96CB380453FD}" type="parTrans" cxnId="{A074DD43-7873-4D09-B012-FF53ADF562CF}">
      <dgm:prSet/>
      <dgm:spPr/>
      <dgm:t>
        <a:bodyPr/>
        <a:lstStyle/>
        <a:p>
          <a:endParaRPr lang="en-GB"/>
        </a:p>
      </dgm:t>
    </dgm:pt>
    <dgm:pt modelId="{E4982F5E-40C6-4F39-9A54-A7B84057578A}" type="sibTrans" cxnId="{A074DD43-7873-4D09-B012-FF53ADF562CF}">
      <dgm:prSet/>
      <dgm:spPr/>
      <dgm:t>
        <a:bodyPr/>
        <a:lstStyle/>
        <a:p>
          <a:endParaRPr lang="en-GB"/>
        </a:p>
      </dgm:t>
    </dgm:pt>
    <dgm:pt modelId="{3B09BBB1-0750-4D57-B52E-6B2A6B28DE97}">
      <dgm:prSet phldrT="[Texte]"/>
      <dgm:spPr/>
      <dgm:t>
        <a:bodyPr/>
        <a:lstStyle/>
        <a:p>
          <a:r>
            <a:rPr lang="en-GB"/>
            <a:t>In-wallet AMM DEX development and Testing</a:t>
          </a:r>
        </a:p>
      </dgm:t>
    </dgm:pt>
    <dgm:pt modelId="{BB0C304C-5C47-48C8-B9F8-523C1591DBD7}" type="parTrans" cxnId="{E1A8A41F-E89D-4BDE-883B-8B3A6D80A920}">
      <dgm:prSet/>
      <dgm:spPr/>
      <dgm:t>
        <a:bodyPr/>
        <a:lstStyle/>
        <a:p>
          <a:endParaRPr lang="en-GB"/>
        </a:p>
      </dgm:t>
    </dgm:pt>
    <dgm:pt modelId="{BF12FA29-5066-40A8-A390-0EB92203897C}" type="sibTrans" cxnId="{E1A8A41F-E89D-4BDE-883B-8B3A6D80A920}">
      <dgm:prSet/>
      <dgm:spPr/>
      <dgm:t>
        <a:bodyPr/>
        <a:lstStyle/>
        <a:p>
          <a:endParaRPr lang="en-GB"/>
        </a:p>
      </dgm:t>
    </dgm:pt>
    <dgm:pt modelId="{5CDFF8CB-FD0A-4F5F-A0CE-2A0954E39AA5}">
      <dgm:prSet phldrT="[Texte]"/>
      <dgm:spPr/>
      <dgm:t>
        <a:bodyPr/>
        <a:lstStyle/>
        <a:p>
          <a:r>
            <a:rPr lang="en-GB"/>
            <a:t>Q1-2024</a:t>
          </a:r>
        </a:p>
      </dgm:t>
    </dgm:pt>
    <dgm:pt modelId="{47AA1B42-A63D-41F3-8E3E-168076A8B2D8}" type="parTrans" cxnId="{5D140106-20A8-4797-9A1A-815CE91A8162}">
      <dgm:prSet/>
      <dgm:spPr/>
      <dgm:t>
        <a:bodyPr/>
        <a:lstStyle/>
        <a:p>
          <a:endParaRPr lang="en-GB"/>
        </a:p>
      </dgm:t>
    </dgm:pt>
    <dgm:pt modelId="{3E952F9D-029E-472E-B16A-D124869A750B}" type="sibTrans" cxnId="{5D140106-20A8-4797-9A1A-815CE91A8162}">
      <dgm:prSet/>
      <dgm:spPr/>
      <dgm:t>
        <a:bodyPr/>
        <a:lstStyle/>
        <a:p>
          <a:endParaRPr lang="en-GB"/>
        </a:p>
      </dgm:t>
    </dgm:pt>
    <dgm:pt modelId="{CC9AACBD-CECC-4053-9EC8-5A71A719B938}">
      <dgm:prSet phldrT="[Texte]"/>
      <dgm:spPr/>
      <dgm:t>
        <a:bodyPr/>
        <a:lstStyle/>
        <a:p>
          <a:r>
            <a:rPr lang="en-GB"/>
            <a:t>ongoing marketing and community expansion </a:t>
          </a:r>
        </a:p>
      </dgm:t>
    </dgm:pt>
    <dgm:pt modelId="{F32D78FA-3D78-4FC9-8311-223029F34C8A}" type="parTrans" cxnId="{A4B26BDC-F304-4140-BAD7-A4B16043CE05}">
      <dgm:prSet/>
      <dgm:spPr/>
      <dgm:t>
        <a:bodyPr/>
        <a:lstStyle/>
        <a:p>
          <a:endParaRPr lang="en-GB"/>
        </a:p>
      </dgm:t>
    </dgm:pt>
    <dgm:pt modelId="{8D453A0F-61FE-4EDD-82B4-617CB756F724}" type="sibTrans" cxnId="{A4B26BDC-F304-4140-BAD7-A4B16043CE05}">
      <dgm:prSet/>
      <dgm:spPr/>
      <dgm:t>
        <a:bodyPr/>
        <a:lstStyle/>
        <a:p>
          <a:endParaRPr lang="en-GB"/>
        </a:p>
      </dgm:t>
    </dgm:pt>
    <dgm:pt modelId="{016F26A4-F339-43CE-9B24-94D86D1804A2}">
      <dgm:prSet phldrT="[Texte]"/>
      <dgm:spPr/>
      <dgm:t>
        <a:bodyPr/>
        <a:lstStyle/>
        <a:p>
          <a:r>
            <a:rPr lang="en-GB"/>
            <a:t>Marketing </a:t>
          </a:r>
        </a:p>
      </dgm:t>
    </dgm:pt>
    <dgm:pt modelId="{7E7CC451-93C2-47F6-BFAD-FB9C2E6252DA}" type="parTrans" cxnId="{A07AE60C-325F-4084-AD10-7786EED5561D}">
      <dgm:prSet/>
      <dgm:spPr/>
      <dgm:t>
        <a:bodyPr/>
        <a:lstStyle/>
        <a:p>
          <a:endParaRPr lang="en-GB"/>
        </a:p>
      </dgm:t>
    </dgm:pt>
    <dgm:pt modelId="{DBD8FF88-2BFD-4CC4-AE87-A1F3A2FA86D1}" type="sibTrans" cxnId="{A07AE60C-325F-4084-AD10-7786EED5561D}">
      <dgm:prSet/>
      <dgm:spPr/>
      <dgm:t>
        <a:bodyPr/>
        <a:lstStyle/>
        <a:p>
          <a:endParaRPr lang="en-GB"/>
        </a:p>
      </dgm:t>
    </dgm:pt>
    <dgm:pt modelId="{B82F3A1B-00A5-4E0F-8FC6-6D4D8EB5B223}">
      <dgm:prSet phldrT="[Texte]"/>
      <dgm:spPr/>
      <dgm:t>
        <a:bodyPr/>
        <a:lstStyle/>
        <a:p>
          <a:r>
            <a:rPr lang="en-GB"/>
            <a:t>Send/receive function integrated in the Wallet</a:t>
          </a:r>
        </a:p>
      </dgm:t>
    </dgm:pt>
    <dgm:pt modelId="{EFB7E466-31E1-4FCC-BAAC-0EA51722F273}" type="parTrans" cxnId="{37B37A99-1C8C-47E9-99DC-4FDDCBC3C366}">
      <dgm:prSet/>
      <dgm:spPr/>
      <dgm:t>
        <a:bodyPr/>
        <a:lstStyle/>
        <a:p>
          <a:endParaRPr lang="en-GB"/>
        </a:p>
      </dgm:t>
    </dgm:pt>
    <dgm:pt modelId="{0618953A-67B8-4798-B999-38C852483F01}" type="sibTrans" cxnId="{37B37A99-1C8C-47E9-99DC-4FDDCBC3C366}">
      <dgm:prSet/>
      <dgm:spPr/>
      <dgm:t>
        <a:bodyPr/>
        <a:lstStyle/>
        <a:p>
          <a:endParaRPr lang="en-GB"/>
        </a:p>
      </dgm:t>
    </dgm:pt>
    <dgm:pt modelId="{09DC8622-E312-4392-92C9-6287A3F80096}">
      <dgm:prSet phldrT="[Texte]"/>
      <dgm:spPr/>
      <dgm:t>
        <a:bodyPr/>
        <a:lstStyle/>
        <a:p>
          <a:r>
            <a:rPr lang="en-GB"/>
            <a:t>Dapps interaction with the wallet</a:t>
          </a:r>
        </a:p>
      </dgm:t>
    </dgm:pt>
    <dgm:pt modelId="{B15EEE04-69C9-425A-AA46-0FC3A52F14FC}" type="parTrans" cxnId="{2967AB48-CBEE-4F50-8E3B-53199EC9C63C}">
      <dgm:prSet/>
      <dgm:spPr/>
      <dgm:t>
        <a:bodyPr/>
        <a:lstStyle/>
        <a:p>
          <a:endParaRPr lang="en-GB"/>
        </a:p>
      </dgm:t>
    </dgm:pt>
    <dgm:pt modelId="{39DE7064-5F6A-4747-A0EA-69793A849E64}" type="sibTrans" cxnId="{2967AB48-CBEE-4F50-8E3B-53199EC9C63C}">
      <dgm:prSet/>
      <dgm:spPr/>
      <dgm:t>
        <a:bodyPr/>
        <a:lstStyle/>
        <a:p>
          <a:endParaRPr lang="en-GB"/>
        </a:p>
      </dgm:t>
    </dgm:pt>
    <dgm:pt modelId="{D9D780CB-1BBA-4F4B-BF7C-7360F0D77847}">
      <dgm:prSet phldrT="[Texte]"/>
      <dgm:spPr/>
      <dgm:t>
        <a:bodyPr/>
        <a:lstStyle/>
        <a:p>
          <a:r>
            <a:rPr lang="en-GB"/>
            <a:t>DAO Governance</a:t>
          </a:r>
        </a:p>
      </dgm:t>
    </dgm:pt>
    <dgm:pt modelId="{FD73050E-5246-4E92-870E-C94ED217795B}" type="parTrans" cxnId="{A23A07F5-E4D7-45EB-A8AC-59C4AD119AA0}">
      <dgm:prSet/>
      <dgm:spPr/>
      <dgm:t>
        <a:bodyPr/>
        <a:lstStyle/>
        <a:p>
          <a:endParaRPr lang="en-GB"/>
        </a:p>
      </dgm:t>
    </dgm:pt>
    <dgm:pt modelId="{EAC3B5E8-BD9E-4149-AB66-792A0B3D0F71}" type="sibTrans" cxnId="{A23A07F5-E4D7-45EB-A8AC-59C4AD119AA0}">
      <dgm:prSet/>
      <dgm:spPr/>
      <dgm:t>
        <a:bodyPr/>
        <a:lstStyle/>
        <a:p>
          <a:endParaRPr lang="en-GB"/>
        </a:p>
      </dgm:t>
    </dgm:pt>
    <dgm:pt modelId="{CEBC4177-9E25-4BDC-AB69-17A61B672C64}">
      <dgm:prSet phldrT="[Texte]"/>
      <dgm:spPr/>
      <dgm:t>
        <a:bodyPr/>
        <a:lstStyle/>
        <a:p>
          <a:r>
            <a:rPr lang="en-GB"/>
            <a:t>AMM live</a:t>
          </a:r>
        </a:p>
      </dgm:t>
    </dgm:pt>
    <dgm:pt modelId="{6EE15EDC-B103-4D06-AFF7-3F30ADA3826B}" type="parTrans" cxnId="{8213F49C-BB19-49E6-A5D4-71DE2107CC60}">
      <dgm:prSet/>
      <dgm:spPr/>
      <dgm:t>
        <a:bodyPr/>
        <a:lstStyle/>
        <a:p>
          <a:endParaRPr lang="en-GB"/>
        </a:p>
      </dgm:t>
    </dgm:pt>
    <dgm:pt modelId="{60BB1918-0BBD-44F2-B2D6-CAD3443B85BB}" type="sibTrans" cxnId="{8213F49C-BB19-49E6-A5D4-71DE2107CC60}">
      <dgm:prSet/>
      <dgm:spPr/>
      <dgm:t>
        <a:bodyPr/>
        <a:lstStyle/>
        <a:p>
          <a:endParaRPr lang="en-GB"/>
        </a:p>
      </dgm:t>
    </dgm:pt>
    <dgm:pt modelId="{A0160954-BC69-42C0-A064-BC453767A02C}">
      <dgm:prSet phldrT="[Texte]"/>
      <dgm:spPr/>
      <dgm:t>
        <a:bodyPr/>
        <a:lstStyle/>
        <a:p>
          <a:r>
            <a:rPr lang="en-GB"/>
            <a:t>In-wallet staking live</a:t>
          </a:r>
        </a:p>
      </dgm:t>
    </dgm:pt>
    <dgm:pt modelId="{CC956C34-2ECA-490D-85B0-53000E8E1F65}" type="parTrans" cxnId="{60A892C8-EDC3-4740-8992-DA3E54F90726}">
      <dgm:prSet/>
      <dgm:spPr/>
      <dgm:t>
        <a:bodyPr/>
        <a:lstStyle/>
        <a:p>
          <a:endParaRPr lang="en-GB"/>
        </a:p>
      </dgm:t>
    </dgm:pt>
    <dgm:pt modelId="{3B41DD87-3CAA-4A5F-8887-9CC4AD028CE7}" type="sibTrans" cxnId="{60A892C8-EDC3-4740-8992-DA3E54F90726}">
      <dgm:prSet/>
      <dgm:spPr/>
      <dgm:t>
        <a:bodyPr/>
        <a:lstStyle/>
        <a:p>
          <a:endParaRPr lang="en-GB"/>
        </a:p>
      </dgm:t>
    </dgm:pt>
    <dgm:pt modelId="{C6988C51-B5B1-4AB3-B791-507DE6116709}">
      <dgm:prSet phldrT="[Texte]"/>
      <dgm:spPr/>
      <dgm:t>
        <a:bodyPr/>
        <a:lstStyle/>
        <a:p>
          <a:r>
            <a:rPr lang="en-GB"/>
            <a:t>GOOS lending and borrowing protocol development</a:t>
          </a:r>
        </a:p>
      </dgm:t>
    </dgm:pt>
    <dgm:pt modelId="{99D73C1D-A96A-4E9E-BEC9-461847C3B652}" type="parTrans" cxnId="{0C5AAAB6-0469-4D57-B4DE-CBCC69B926B5}">
      <dgm:prSet/>
      <dgm:spPr/>
      <dgm:t>
        <a:bodyPr/>
        <a:lstStyle/>
        <a:p>
          <a:endParaRPr lang="en-GB"/>
        </a:p>
      </dgm:t>
    </dgm:pt>
    <dgm:pt modelId="{86238010-F9D8-48DF-AB15-531230416DEF}" type="sibTrans" cxnId="{0C5AAAB6-0469-4D57-B4DE-CBCC69B926B5}">
      <dgm:prSet/>
      <dgm:spPr/>
      <dgm:t>
        <a:bodyPr/>
        <a:lstStyle/>
        <a:p>
          <a:endParaRPr lang="en-GB"/>
        </a:p>
      </dgm:t>
    </dgm:pt>
    <dgm:pt modelId="{4FBA678A-BD60-4560-A49E-BA0811153E61}" type="pres">
      <dgm:prSet presAssocID="{79B7A2A7-6B54-47DA-8E5D-9E739BE85FC8}" presName="theList" presStyleCnt="0">
        <dgm:presLayoutVars>
          <dgm:dir/>
          <dgm:animLvl val="lvl"/>
          <dgm:resizeHandles val="exact"/>
        </dgm:presLayoutVars>
      </dgm:prSet>
      <dgm:spPr/>
    </dgm:pt>
    <dgm:pt modelId="{A4448E97-F049-480A-BBE5-B682BE6C4AEE}" type="pres">
      <dgm:prSet presAssocID="{8F6F11EE-4980-462C-A37E-718C181E864F}" presName="compNode" presStyleCnt="0"/>
      <dgm:spPr/>
    </dgm:pt>
    <dgm:pt modelId="{F1CB4510-0392-4432-94BC-604937293150}" type="pres">
      <dgm:prSet presAssocID="{8F6F11EE-4980-462C-A37E-718C181E864F}" presName="noGeometry" presStyleCnt="0"/>
      <dgm:spPr/>
    </dgm:pt>
    <dgm:pt modelId="{8DA99E10-9007-4663-84BA-645F10E022F8}" type="pres">
      <dgm:prSet presAssocID="{8F6F11EE-4980-462C-A37E-718C181E864F}" presName="childTextVisible" presStyleLbl="bgAccFollowNode1" presStyleIdx="0" presStyleCnt="4">
        <dgm:presLayoutVars>
          <dgm:bulletEnabled val="1"/>
        </dgm:presLayoutVars>
      </dgm:prSet>
      <dgm:spPr/>
    </dgm:pt>
    <dgm:pt modelId="{0E85A417-0358-4CFA-A54D-2C5A85EB0523}" type="pres">
      <dgm:prSet presAssocID="{8F6F11EE-4980-462C-A37E-718C181E864F}" presName="childTextHidden" presStyleLbl="bgAccFollowNode1" presStyleIdx="0" presStyleCnt="4"/>
      <dgm:spPr/>
    </dgm:pt>
    <dgm:pt modelId="{E62D0CFB-A1BB-466F-A757-2688ECC97472}" type="pres">
      <dgm:prSet presAssocID="{8F6F11EE-4980-462C-A37E-718C181E864F}" presName="parentText" presStyleLbl="node1" presStyleIdx="0" presStyleCnt="4">
        <dgm:presLayoutVars>
          <dgm:chMax val="1"/>
          <dgm:bulletEnabled val="1"/>
        </dgm:presLayoutVars>
      </dgm:prSet>
      <dgm:spPr/>
    </dgm:pt>
    <dgm:pt modelId="{FAC6B0FA-6AB2-4464-A734-048EA59C3FE1}" type="pres">
      <dgm:prSet presAssocID="{8F6F11EE-4980-462C-A37E-718C181E864F}" presName="aSpace" presStyleCnt="0"/>
      <dgm:spPr/>
    </dgm:pt>
    <dgm:pt modelId="{F8201671-E506-4B19-BB8D-5B8E0773BC2F}" type="pres">
      <dgm:prSet presAssocID="{DD3CD2D4-5F5A-4386-AC37-D91777CC0F2D}" presName="compNode" presStyleCnt="0"/>
      <dgm:spPr/>
    </dgm:pt>
    <dgm:pt modelId="{657295F7-7BE9-49D7-8500-C8AF752E4013}" type="pres">
      <dgm:prSet presAssocID="{DD3CD2D4-5F5A-4386-AC37-D91777CC0F2D}" presName="noGeometry" presStyleCnt="0"/>
      <dgm:spPr/>
    </dgm:pt>
    <dgm:pt modelId="{F720E4F8-B76D-40A9-A981-CC3F5FB65DEC}" type="pres">
      <dgm:prSet presAssocID="{DD3CD2D4-5F5A-4386-AC37-D91777CC0F2D}" presName="childTextVisible" presStyleLbl="bgAccFollowNode1" presStyleIdx="1" presStyleCnt="4" custAng="0">
        <dgm:presLayoutVars>
          <dgm:bulletEnabled val="1"/>
        </dgm:presLayoutVars>
      </dgm:prSet>
      <dgm:spPr/>
    </dgm:pt>
    <dgm:pt modelId="{1222655E-B108-44F6-A2AF-5093313A03B1}" type="pres">
      <dgm:prSet presAssocID="{DD3CD2D4-5F5A-4386-AC37-D91777CC0F2D}" presName="childTextHidden" presStyleLbl="bgAccFollowNode1" presStyleIdx="1" presStyleCnt="4"/>
      <dgm:spPr/>
    </dgm:pt>
    <dgm:pt modelId="{C4174DB1-9278-4B36-B096-8402DE46A949}" type="pres">
      <dgm:prSet presAssocID="{DD3CD2D4-5F5A-4386-AC37-D91777CC0F2D}" presName="parentText" presStyleLbl="node1" presStyleIdx="1" presStyleCnt="4">
        <dgm:presLayoutVars>
          <dgm:chMax val="1"/>
          <dgm:bulletEnabled val="1"/>
        </dgm:presLayoutVars>
      </dgm:prSet>
      <dgm:spPr/>
    </dgm:pt>
    <dgm:pt modelId="{DF6FA658-0319-40E5-A63B-3FEAB552F7D9}" type="pres">
      <dgm:prSet presAssocID="{DD3CD2D4-5F5A-4386-AC37-D91777CC0F2D}" presName="aSpace" presStyleCnt="0"/>
      <dgm:spPr/>
    </dgm:pt>
    <dgm:pt modelId="{43A5DF79-4464-49F2-9FDC-D71CB55F08F5}" type="pres">
      <dgm:prSet presAssocID="{7F5139C4-2713-48D8-A1FD-CD8C3F97B4BB}" presName="compNode" presStyleCnt="0"/>
      <dgm:spPr/>
    </dgm:pt>
    <dgm:pt modelId="{0A0C970A-B96B-48E3-B9AB-8B6DDA5182E3}" type="pres">
      <dgm:prSet presAssocID="{7F5139C4-2713-48D8-A1FD-CD8C3F97B4BB}" presName="noGeometry" presStyleCnt="0"/>
      <dgm:spPr/>
    </dgm:pt>
    <dgm:pt modelId="{335EAC64-3D48-4916-A50D-9BA0CED9E310}" type="pres">
      <dgm:prSet presAssocID="{7F5139C4-2713-48D8-A1FD-CD8C3F97B4BB}" presName="childTextVisible" presStyleLbl="bgAccFollowNode1" presStyleIdx="2" presStyleCnt="4">
        <dgm:presLayoutVars>
          <dgm:bulletEnabled val="1"/>
        </dgm:presLayoutVars>
      </dgm:prSet>
      <dgm:spPr/>
    </dgm:pt>
    <dgm:pt modelId="{66B0564C-E8A2-4F30-A855-842989ABD639}" type="pres">
      <dgm:prSet presAssocID="{7F5139C4-2713-48D8-A1FD-CD8C3F97B4BB}" presName="childTextHidden" presStyleLbl="bgAccFollowNode1" presStyleIdx="2" presStyleCnt="4"/>
      <dgm:spPr/>
    </dgm:pt>
    <dgm:pt modelId="{417E0888-72AC-416D-8774-A55D09D56599}" type="pres">
      <dgm:prSet presAssocID="{7F5139C4-2713-48D8-A1FD-CD8C3F97B4BB}" presName="parentText" presStyleLbl="node1" presStyleIdx="2" presStyleCnt="4">
        <dgm:presLayoutVars>
          <dgm:chMax val="1"/>
          <dgm:bulletEnabled val="1"/>
        </dgm:presLayoutVars>
      </dgm:prSet>
      <dgm:spPr/>
    </dgm:pt>
    <dgm:pt modelId="{9250ABF0-39C8-430F-8AA8-DC5A0475539E}" type="pres">
      <dgm:prSet presAssocID="{7F5139C4-2713-48D8-A1FD-CD8C3F97B4BB}" presName="aSpace" presStyleCnt="0"/>
      <dgm:spPr/>
    </dgm:pt>
    <dgm:pt modelId="{5BBD908B-72D5-45FF-8B50-9A4D61A6309D}" type="pres">
      <dgm:prSet presAssocID="{5CDFF8CB-FD0A-4F5F-A0CE-2A0954E39AA5}" presName="compNode" presStyleCnt="0"/>
      <dgm:spPr/>
    </dgm:pt>
    <dgm:pt modelId="{E8CFB1DA-11C0-4C59-BD72-67BDC197F4A9}" type="pres">
      <dgm:prSet presAssocID="{5CDFF8CB-FD0A-4F5F-A0CE-2A0954E39AA5}" presName="noGeometry" presStyleCnt="0"/>
      <dgm:spPr/>
    </dgm:pt>
    <dgm:pt modelId="{65CED7C7-AE47-4460-B5AE-5515245F90B8}" type="pres">
      <dgm:prSet presAssocID="{5CDFF8CB-FD0A-4F5F-A0CE-2A0954E39AA5}" presName="childTextVisible" presStyleLbl="bgAccFollowNode1" presStyleIdx="3" presStyleCnt="4">
        <dgm:presLayoutVars>
          <dgm:bulletEnabled val="1"/>
        </dgm:presLayoutVars>
      </dgm:prSet>
      <dgm:spPr/>
    </dgm:pt>
    <dgm:pt modelId="{C7EB983D-FF11-49A1-A2D9-6F3935EE4FB6}" type="pres">
      <dgm:prSet presAssocID="{5CDFF8CB-FD0A-4F5F-A0CE-2A0954E39AA5}" presName="childTextHidden" presStyleLbl="bgAccFollowNode1" presStyleIdx="3" presStyleCnt="4"/>
      <dgm:spPr/>
    </dgm:pt>
    <dgm:pt modelId="{5DA186BC-4942-4E3E-B004-B5A73A61D6BF}" type="pres">
      <dgm:prSet presAssocID="{5CDFF8CB-FD0A-4F5F-A0CE-2A0954E39AA5}" presName="parentText" presStyleLbl="node1" presStyleIdx="3" presStyleCnt="4">
        <dgm:presLayoutVars>
          <dgm:chMax val="1"/>
          <dgm:bulletEnabled val="1"/>
        </dgm:presLayoutVars>
      </dgm:prSet>
      <dgm:spPr/>
    </dgm:pt>
  </dgm:ptLst>
  <dgm:cxnLst>
    <dgm:cxn modelId="{9F0D5800-0558-4194-8F9E-7351C3A7F4B6}" type="presOf" srcId="{016F26A4-F339-43CE-9B24-94D86D1804A2}" destId="{F720E4F8-B76D-40A9-A981-CC3F5FB65DEC}" srcOrd="0" destOrd="1" presId="urn:microsoft.com/office/officeart/2005/8/layout/hProcess6"/>
    <dgm:cxn modelId="{79BAFB05-8DF3-49E0-BE08-C2E77F414C4F}" srcId="{DD3CD2D4-5F5A-4386-AC37-D91777CC0F2D}" destId="{101E6EF3-DA32-43BB-BC11-6F7C0EF636DF}" srcOrd="0" destOrd="0" parTransId="{DA27EED5-9DAE-4735-8657-A2B5D7362A7A}" sibTransId="{19A004D4-F903-433F-A85E-6911A0257553}"/>
    <dgm:cxn modelId="{5D140106-20A8-4797-9A1A-815CE91A8162}" srcId="{79B7A2A7-6B54-47DA-8E5D-9E739BE85FC8}" destId="{5CDFF8CB-FD0A-4F5F-A0CE-2A0954E39AA5}" srcOrd="3" destOrd="0" parTransId="{47AA1B42-A63D-41F3-8E3E-168076A8B2D8}" sibTransId="{3E952F9D-029E-472E-B16A-D124869A750B}"/>
    <dgm:cxn modelId="{1DF8DC09-0D06-41FB-8E33-AFC36EF3CAE3}" type="presOf" srcId="{007FCF15-D866-4819-886C-B5718DC0E625}" destId="{0E85A417-0358-4CFA-A54D-2C5A85EB0523}" srcOrd="1" destOrd="0" presId="urn:microsoft.com/office/officeart/2005/8/layout/hProcess6"/>
    <dgm:cxn modelId="{A07AE60C-325F-4084-AD10-7786EED5561D}" srcId="{DD3CD2D4-5F5A-4386-AC37-D91777CC0F2D}" destId="{016F26A4-F339-43CE-9B24-94D86D1804A2}" srcOrd="1" destOrd="0" parTransId="{7E7CC451-93C2-47F6-BFAD-FB9C2E6252DA}" sibTransId="{DBD8FF88-2BFD-4CC4-AE87-A1F3A2FA86D1}"/>
    <dgm:cxn modelId="{50737210-E96A-451C-BCE3-4C6F111295F0}" srcId="{79B7A2A7-6B54-47DA-8E5D-9E739BE85FC8}" destId="{8F6F11EE-4980-462C-A37E-718C181E864F}" srcOrd="0" destOrd="0" parTransId="{C5D31085-F078-4CF9-8CA6-3BF19B5834EE}" sibTransId="{1644A295-65AC-404F-86C9-F0255739D9C9}"/>
    <dgm:cxn modelId="{6FA87510-B15D-402A-B821-A3D6B58A18D3}" type="presOf" srcId="{CEBC4177-9E25-4BDC-AB69-17A61B672C64}" destId="{65CED7C7-AE47-4460-B5AE-5515245F90B8}" srcOrd="0" destOrd="1" presId="urn:microsoft.com/office/officeart/2005/8/layout/hProcess6"/>
    <dgm:cxn modelId="{38C1FF13-171F-42AF-A5B6-2C2981BAA15E}" type="presOf" srcId="{B82F3A1B-00A5-4E0F-8FC6-6D4D8EB5B223}" destId="{1222655E-B108-44F6-A2AF-5093313A03B1}" srcOrd="1" destOrd="2" presId="urn:microsoft.com/office/officeart/2005/8/layout/hProcess6"/>
    <dgm:cxn modelId="{E9FAD617-5ED2-4473-AFEA-4D8DC884B89F}" type="presOf" srcId="{016F26A4-F339-43CE-9B24-94D86D1804A2}" destId="{1222655E-B108-44F6-A2AF-5093313A03B1}" srcOrd="1" destOrd="1" presId="urn:microsoft.com/office/officeart/2005/8/layout/hProcess6"/>
    <dgm:cxn modelId="{C1EFCC1E-0204-4DAB-A8BE-6ECE49668BE8}" type="presOf" srcId="{F2297BEC-3EDF-4530-8B1E-8822739CF8F6}" destId="{8DA99E10-9007-4663-84BA-645F10E022F8}" srcOrd="0" destOrd="2" presId="urn:microsoft.com/office/officeart/2005/8/layout/hProcess6"/>
    <dgm:cxn modelId="{ABDBDE1E-4800-4C1D-B3F0-44A3AFA29898}" srcId="{79B7A2A7-6B54-47DA-8E5D-9E739BE85FC8}" destId="{DD3CD2D4-5F5A-4386-AC37-D91777CC0F2D}" srcOrd="1" destOrd="0" parTransId="{796EB0A1-D127-41AD-8F97-99F82813CEA0}" sibTransId="{2A3C7898-58FE-4C12-8FD3-D7870CF2114C}"/>
    <dgm:cxn modelId="{E1A8A41F-E89D-4BDE-883B-8B3A6D80A920}" srcId="{7F5139C4-2713-48D8-A1FD-CD8C3F97B4BB}" destId="{3B09BBB1-0750-4D57-B52E-6B2A6B28DE97}" srcOrd="0" destOrd="0" parTransId="{BB0C304C-5C47-48C8-B9F8-523C1591DBD7}" sibTransId="{BF12FA29-5066-40A8-A390-0EB92203897C}"/>
    <dgm:cxn modelId="{0C6F6524-1BF0-449F-9CDB-E6ADC768705A}" type="presOf" srcId="{D9D780CB-1BBA-4F4B-BF7C-7360F0D77847}" destId="{65CED7C7-AE47-4460-B5AE-5515245F90B8}" srcOrd="0" destOrd="0" presId="urn:microsoft.com/office/officeart/2005/8/layout/hProcess6"/>
    <dgm:cxn modelId="{C3BD3B2A-7275-4C24-A7E7-F8EF836133B6}" type="presOf" srcId="{79B7A2A7-6B54-47DA-8E5D-9E739BE85FC8}" destId="{4FBA678A-BD60-4560-A49E-BA0811153E61}" srcOrd="0" destOrd="0" presId="urn:microsoft.com/office/officeart/2005/8/layout/hProcess6"/>
    <dgm:cxn modelId="{41E0163A-663B-442B-8A2C-8F76F79FD0DB}" type="presOf" srcId="{DD3CD2D4-5F5A-4386-AC37-D91777CC0F2D}" destId="{C4174DB1-9278-4B36-B096-8402DE46A949}" srcOrd="0" destOrd="0" presId="urn:microsoft.com/office/officeart/2005/8/layout/hProcess6"/>
    <dgm:cxn modelId="{E599D740-F3A0-44D6-916B-760328BCA419}" srcId="{8F6F11EE-4980-462C-A37E-718C181E864F}" destId="{F2297BEC-3EDF-4530-8B1E-8822739CF8F6}" srcOrd="2" destOrd="0" parTransId="{C352BB48-498C-4141-9577-B3D493D25ABB}" sibTransId="{F8CCD9E3-DBA4-46C3-BFCC-6A08DAF8594F}"/>
    <dgm:cxn modelId="{B1AEEF40-34E0-4B37-A2B5-5BDF75CD8F63}" type="presOf" srcId="{CC9AACBD-CECC-4053-9EC8-5A71A719B938}" destId="{8DA99E10-9007-4663-84BA-645F10E022F8}" srcOrd="0" destOrd="1" presId="urn:microsoft.com/office/officeart/2005/8/layout/hProcess6"/>
    <dgm:cxn modelId="{A074DD43-7873-4D09-B012-FF53ADF562CF}" srcId="{79B7A2A7-6B54-47DA-8E5D-9E739BE85FC8}" destId="{7F5139C4-2713-48D8-A1FD-CD8C3F97B4BB}" srcOrd="2" destOrd="0" parTransId="{687BB77F-B321-40B2-B25F-96CB380453FD}" sibTransId="{E4982F5E-40C6-4F39-9A54-A7B84057578A}"/>
    <dgm:cxn modelId="{E7AD4A44-9753-4458-B134-EC533E2D438A}" type="presOf" srcId="{7F5139C4-2713-48D8-A1FD-CD8C3F97B4BB}" destId="{417E0888-72AC-416D-8774-A55D09D56599}" srcOrd="0" destOrd="0" presId="urn:microsoft.com/office/officeart/2005/8/layout/hProcess6"/>
    <dgm:cxn modelId="{30ADE744-009A-40AC-9800-ECEE82D0565F}" type="presOf" srcId="{5CDFF8CB-FD0A-4F5F-A0CE-2A0954E39AA5}" destId="{5DA186BC-4942-4E3E-B004-B5A73A61D6BF}" srcOrd="0" destOrd="0" presId="urn:microsoft.com/office/officeart/2005/8/layout/hProcess6"/>
    <dgm:cxn modelId="{30029545-074D-4348-B801-6BCB21CEA1F8}" type="presOf" srcId="{D9D780CB-1BBA-4F4B-BF7C-7360F0D77847}" destId="{C7EB983D-FF11-49A1-A2D9-6F3935EE4FB6}" srcOrd="1" destOrd="0" presId="urn:microsoft.com/office/officeart/2005/8/layout/hProcess6"/>
    <dgm:cxn modelId="{65BBA146-C614-4181-807D-14A1D5875C0B}" type="presOf" srcId="{CEBC4177-9E25-4BDC-AB69-17A61B672C64}" destId="{C7EB983D-FF11-49A1-A2D9-6F3935EE4FB6}" srcOrd="1" destOrd="1" presId="urn:microsoft.com/office/officeart/2005/8/layout/hProcess6"/>
    <dgm:cxn modelId="{CC3FD446-F8A8-4E65-A021-BC0EEC059D14}" type="presOf" srcId="{F2297BEC-3EDF-4530-8B1E-8822739CF8F6}" destId="{0E85A417-0358-4CFA-A54D-2C5A85EB0523}" srcOrd="1" destOrd="2" presId="urn:microsoft.com/office/officeart/2005/8/layout/hProcess6"/>
    <dgm:cxn modelId="{2967AB48-CBEE-4F50-8E3B-53199EC9C63C}" srcId="{7F5139C4-2713-48D8-A1FD-CD8C3F97B4BB}" destId="{09DC8622-E312-4392-92C9-6287A3F80096}" srcOrd="1" destOrd="0" parTransId="{B15EEE04-69C9-425A-AA46-0FC3A52F14FC}" sibTransId="{39DE7064-5F6A-4747-A0EA-69793A849E64}"/>
    <dgm:cxn modelId="{3DBEB384-294A-462B-853C-D4828540AC3F}" type="presOf" srcId="{CC9AACBD-CECC-4053-9EC8-5A71A719B938}" destId="{0E85A417-0358-4CFA-A54D-2C5A85EB0523}" srcOrd="1" destOrd="1" presId="urn:microsoft.com/office/officeart/2005/8/layout/hProcess6"/>
    <dgm:cxn modelId="{AD778987-7AAA-47F9-A8D1-FF121C33E60E}" type="presOf" srcId="{A0160954-BC69-42C0-A064-BC453767A02C}" destId="{65CED7C7-AE47-4460-B5AE-5515245F90B8}" srcOrd="0" destOrd="2" presId="urn:microsoft.com/office/officeart/2005/8/layout/hProcess6"/>
    <dgm:cxn modelId="{6FE5BE8E-A794-4C1C-AE64-F4965384F458}" type="presOf" srcId="{007FCF15-D866-4819-886C-B5718DC0E625}" destId="{8DA99E10-9007-4663-84BA-645F10E022F8}" srcOrd="0" destOrd="0" presId="urn:microsoft.com/office/officeart/2005/8/layout/hProcess6"/>
    <dgm:cxn modelId="{37B37A99-1C8C-47E9-99DC-4FDDCBC3C366}" srcId="{DD3CD2D4-5F5A-4386-AC37-D91777CC0F2D}" destId="{B82F3A1B-00A5-4E0F-8FC6-6D4D8EB5B223}" srcOrd="2" destOrd="0" parTransId="{EFB7E466-31E1-4FCC-BAAC-0EA51722F273}" sibTransId="{0618953A-67B8-4798-B999-38C852483F01}"/>
    <dgm:cxn modelId="{8C0D5E9A-341F-44FE-B894-776E7CD3F7A9}" type="presOf" srcId="{09DC8622-E312-4392-92C9-6287A3F80096}" destId="{66B0564C-E8A2-4F30-A855-842989ABD639}" srcOrd="1" destOrd="1" presId="urn:microsoft.com/office/officeart/2005/8/layout/hProcess6"/>
    <dgm:cxn modelId="{8213F49C-BB19-49E6-A5D4-71DE2107CC60}" srcId="{5CDFF8CB-FD0A-4F5F-A0CE-2A0954E39AA5}" destId="{CEBC4177-9E25-4BDC-AB69-17A61B672C64}" srcOrd="1" destOrd="0" parTransId="{6EE15EDC-B103-4D06-AFF7-3F30ADA3826B}" sibTransId="{60BB1918-0BBD-44F2-B2D6-CAD3443B85BB}"/>
    <dgm:cxn modelId="{D84C0EA7-7730-458D-9BB5-04032122288F}" type="presOf" srcId="{A0160954-BC69-42C0-A064-BC453767A02C}" destId="{C7EB983D-FF11-49A1-A2D9-6F3935EE4FB6}" srcOrd="1" destOrd="2" presId="urn:microsoft.com/office/officeart/2005/8/layout/hProcess6"/>
    <dgm:cxn modelId="{A1F08FAA-DB31-4834-B979-69921CB2E90F}" type="presOf" srcId="{3B09BBB1-0750-4D57-B52E-6B2A6B28DE97}" destId="{66B0564C-E8A2-4F30-A855-842989ABD639}" srcOrd="1" destOrd="0" presId="urn:microsoft.com/office/officeart/2005/8/layout/hProcess6"/>
    <dgm:cxn modelId="{326CEBAD-5558-418E-93D8-4F0587083A3B}" type="presOf" srcId="{B82F3A1B-00A5-4E0F-8FC6-6D4D8EB5B223}" destId="{F720E4F8-B76D-40A9-A981-CC3F5FB65DEC}" srcOrd="0" destOrd="2" presId="urn:microsoft.com/office/officeart/2005/8/layout/hProcess6"/>
    <dgm:cxn modelId="{D6DDADB1-3254-4316-A507-1A7BB86CB752}" type="presOf" srcId="{C6988C51-B5B1-4AB3-B791-507DE6116709}" destId="{C7EB983D-FF11-49A1-A2D9-6F3935EE4FB6}" srcOrd="1" destOrd="3" presId="urn:microsoft.com/office/officeart/2005/8/layout/hProcess6"/>
    <dgm:cxn modelId="{E862F4B2-915C-42D7-ABCC-40353C82A06E}" type="presOf" srcId="{101E6EF3-DA32-43BB-BC11-6F7C0EF636DF}" destId="{1222655E-B108-44F6-A2AF-5093313A03B1}" srcOrd="1" destOrd="0" presId="urn:microsoft.com/office/officeart/2005/8/layout/hProcess6"/>
    <dgm:cxn modelId="{0C5AAAB6-0469-4D57-B4DE-CBCC69B926B5}" srcId="{5CDFF8CB-FD0A-4F5F-A0CE-2A0954E39AA5}" destId="{C6988C51-B5B1-4AB3-B791-507DE6116709}" srcOrd="3" destOrd="0" parTransId="{99D73C1D-A96A-4E9E-BEC9-461847C3B652}" sibTransId="{86238010-F9D8-48DF-AB15-531230416DEF}"/>
    <dgm:cxn modelId="{60A892C8-EDC3-4740-8992-DA3E54F90726}" srcId="{5CDFF8CB-FD0A-4F5F-A0CE-2A0954E39AA5}" destId="{A0160954-BC69-42C0-A064-BC453767A02C}" srcOrd="2" destOrd="0" parTransId="{CC956C34-2ECA-490D-85B0-53000E8E1F65}" sibTransId="{3B41DD87-3CAA-4A5F-8887-9CC4AD028CE7}"/>
    <dgm:cxn modelId="{8559DACD-71E0-4EEB-A022-C5EC72445A8C}" type="presOf" srcId="{101E6EF3-DA32-43BB-BC11-6F7C0EF636DF}" destId="{F720E4F8-B76D-40A9-A981-CC3F5FB65DEC}" srcOrd="0" destOrd="0" presId="urn:microsoft.com/office/officeart/2005/8/layout/hProcess6"/>
    <dgm:cxn modelId="{A4B26BDC-F304-4140-BAD7-A4B16043CE05}" srcId="{8F6F11EE-4980-462C-A37E-718C181E864F}" destId="{CC9AACBD-CECC-4053-9EC8-5A71A719B938}" srcOrd="1" destOrd="0" parTransId="{F32D78FA-3D78-4FC9-8311-223029F34C8A}" sibTransId="{8D453A0F-61FE-4EDD-82B4-617CB756F724}"/>
    <dgm:cxn modelId="{D2A7AADC-5F53-4249-B417-BE36E652CE28}" type="presOf" srcId="{8F6F11EE-4980-462C-A37E-718C181E864F}" destId="{E62D0CFB-A1BB-466F-A757-2688ECC97472}" srcOrd="0" destOrd="0" presId="urn:microsoft.com/office/officeart/2005/8/layout/hProcess6"/>
    <dgm:cxn modelId="{7B9F43E2-9E1C-4B07-A906-61C6D5804363}" type="presOf" srcId="{C6988C51-B5B1-4AB3-B791-507DE6116709}" destId="{65CED7C7-AE47-4460-B5AE-5515245F90B8}" srcOrd="0" destOrd="3" presId="urn:microsoft.com/office/officeart/2005/8/layout/hProcess6"/>
    <dgm:cxn modelId="{E85022F4-7673-4E65-85A0-37AD7CC7DCE3}" srcId="{8F6F11EE-4980-462C-A37E-718C181E864F}" destId="{007FCF15-D866-4819-886C-B5718DC0E625}" srcOrd="0" destOrd="0" parTransId="{4D618118-D380-4EAC-B1F2-5DBA8DD46FC9}" sibTransId="{22E14A07-D510-4AD0-9AAF-DFECFC6088EE}"/>
    <dgm:cxn modelId="{A23A07F5-E4D7-45EB-A8AC-59C4AD119AA0}" srcId="{5CDFF8CB-FD0A-4F5F-A0CE-2A0954E39AA5}" destId="{D9D780CB-1BBA-4F4B-BF7C-7360F0D77847}" srcOrd="0" destOrd="0" parTransId="{FD73050E-5246-4E92-870E-C94ED217795B}" sibTransId="{EAC3B5E8-BD9E-4149-AB66-792A0B3D0F71}"/>
    <dgm:cxn modelId="{86E01EF6-34F4-473F-85BC-440F33DE6697}" type="presOf" srcId="{09DC8622-E312-4392-92C9-6287A3F80096}" destId="{335EAC64-3D48-4916-A50D-9BA0CED9E310}" srcOrd="0" destOrd="1" presId="urn:microsoft.com/office/officeart/2005/8/layout/hProcess6"/>
    <dgm:cxn modelId="{3A78E1F7-655C-4158-8AEB-AA5AF8A53BA0}" type="presOf" srcId="{3B09BBB1-0750-4D57-B52E-6B2A6B28DE97}" destId="{335EAC64-3D48-4916-A50D-9BA0CED9E310}" srcOrd="0" destOrd="0" presId="urn:microsoft.com/office/officeart/2005/8/layout/hProcess6"/>
    <dgm:cxn modelId="{745997A8-031E-46CF-B270-A2E2D24FB73A}" type="presParOf" srcId="{4FBA678A-BD60-4560-A49E-BA0811153E61}" destId="{A4448E97-F049-480A-BBE5-B682BE6C4AEE}" srcOrd="0" destOrd="0" presId="urn:microsoft.com/office/officeart/2005/8/layout/hProcess6"/>
    <dgm:cxn modelId="{706F6B37-384A-4DC9-8F89-7EAECC4B98B5}" type="presParOf" srcId="{A4448E97-F049-480A-BBE5-B682BE6C4AEE}" destId="{F1CB4510-0392-4432-94BC-604937293150}" srcOrd="0" destOrd="0" presId="urn:microsoft.com/office/officeart/2005/8/layout/hProcess6"/>
    <dgm:cxn modelId="{66892F17-7BC8-4F78-9025-FB02350EBD99}" type="presParOf" srcId="{A4448E97-F049-480A-BBE5-B682BE6C4AEE}" destId="{8DA99E10-9007-4663-84BA-645F10E022F8}" srcOrd="1" destOrd="0" presId="urn:microsoft.com/office/officeart/2005/8/layout/hProcess6"/>
    <dgm:cxn modelId="{2EF1CD32-A305-4AF2-B88B-201D52FD1146}" type="presParOf" srcId="{A4448E97-F049-480A-BBE5-B682BE6C4AEE}" destId="{0E85A417-0358-4CFA-A54D-2C5A85EB0523}" srcOrd="2" destOrd="0" presId="urn:microsoft.com/office/officeart/2005/8/layout/hProcess6"/>
    <dgm:cxn modelId="{E3C94AC9-0199-4B7E-883E-DA18EFC992F2}" type="presParOf" srcId="{A4448E97-F049-480A-BBE5-B682BE6C4AEE}" destId="{E62D0CFB-A1BB-466F-A757-2688ECC97472}" srcOrd="3" destOrd="0" presId="urn:microsoft.com/office/officeart/2005/8/layout/hProcess6"/>
    <dgm:cxn modelId="{4FB51F00-513B-4995-A693-DC0CEA5A4952}" type="presParOf" srcId="{4FBA678A-BD60-4560-A49E-BA0811153E61}" destId="{FAC6B0FA-6AB2-4464-A734-048EA59C3FE1}" srcOrd="1" destOrd="0" presId="urn:microsoft.com/office/officeart/2005/8/layout/hProcess6"/>
    <dgm:cxn modelId="{9EBB9842-BAAD-424F-974F-4B3986AD318A}" type="presParOf" srcId="{4FBA678A-BD60-4560-A49E-BA0811153E61}" destId="{F8201671-E506-4B19-BB8D-5B8E0773BC2F}" srcOrd="2" destOrd="0" presId="urn:microsoft.com/office/officeart/2005/8/layout/hProcess6"/>
    <dgm:cxn modelId="{0E032D49-67DA-4BFD-BC41-78A0C2E38FAE}" type="presParOf" srcId="{F8201671-E506-4B19-BB8D-5B8E0773BC2F}" destId="{657295F7-7BE9-49D7-8500-C8AF752E4013}" srcOrd="0" destOrd="0" presId="urn:microsoft.com/office/officeart/2005/8/layout/hProcess6"/>
    <dgm:cxn modelId="{B25F33C5-B55A-4D3F-90D1-69EDD1A63BC8}" type="presParOf" srcId="{F8201671-E506-4B19-BB8D-5B8E0773BC2F}" destId="{F720E4F8-B76D-40A9-A981-CC3F5FB65DEC}" srcOrd="1" destOrd="0" presId="urn:microsoft.com/office/officeart/2005/8/layout/hProcess6"/>
    <dgm:cxn modelId="{AEAF5EA8-B72E-4104-8846-C422122451AD}" type="presParOf" srcId="{F8201671-E506-4B19-BB8D-5B8E0773BC2F}" destId="{1222655E-B108-44F6-A2AF-5093313A03B1}" srcOrd="2" destOrd="0" presId="urn:microsoft.com/office/officeart/2005/8/layout/hProcess6"/>
    <dgm:cxn modelId="{71D33E22-D3AF-4849-ACC8-3E10387F5557}" type="presParOf" srcId="{F8201671-E506-4B19-BB8D-5B8E0773BC2F}" destId="{C4174DB1-9278-4B36-B096-8402DE46A949}" srcOrd="3" destOrd="0" presId="urn:microsoft.com/office/officeart/2005/8/layout/hProcess6"/>
    <dgm:cxn modelId="{8B1DAC05-3780-41E8-A147-091CDAAC4BA5}" type="presParOf" srcId="{4FBA678A-BD60-4560-A49E-BA0811153E61}" destId="{DF6FA658-0319-40E5-A63B-3FEAB552F7D9}" srcOrd="3" destOrd="0" presId="urn:microsoft.com/office/officeart/2005/8/layout/hProcess6"/>
    <dgm:cxn modelId="{B070EC57-701D-455A-B431-F9C41B806A1C}" type="presParOf" srcId="{4FBA678A-BD60-4560-A49E-BA0811153E61}" destId="{43A5DF79-4464-49F2-9FDC-D71CB55F08F5}" srcOrd="4" destOrd="0" presId="urn:microsoft.com/office/officeart/2005/8/layout/hProcess6"/>
    <dgm:cxn modelId="{5F2F8BFE-444F-44FC-9662-30613D8567F3}" type="presParOf" srcId="{43A5DF79-4464-49F2-9FDC-D71CB55F08F5}" destId="{0A0C970A-B96B-48E3-B9AB-8B6DDA5182E3}" srcOrd="0" destOrd="0" presId="urn:microsoft.com/office/officeart/2005/8/layout/hProcess6"/>
    <dgm:cxn modelId="{2D87304C-A815-4C57-92E6-0907EF2B011C}" type="presParOf" srcId="{43A5DF79-4464-49F2-9FDC-D71CB55F08F5}" destId="{335EAC64-3D48-4916-A50D-9BA0CED9E310}" srcOrd="1" destOrd="0" presId="urn:microsoft.com/office/officeart/2005/8/layout/hProcess6"/>
    <dgm:cxn modelId="{C79C4D9E-3A7D-4DBD-A406-3AAC05D81F3A}" type="presParOf" srcId="{43A5DF79-4464-49F2-9FDC-D71CB55F08F5}" destId="{66B0564C-E8A2-4F30-A855-842989ABD639}" srcOrd="2" destOrd="0" presId="urn:microsoft.com/office/officeart/2005/8/layout/hProcess6"/>
    <dgm:cxn modelId="{09D96BB4-0583-4E20-832F-6804683998A0}" type="presParOf" srcId="{43A5DF79-4464-49F2-9FDC-D71CB55F08F5}" destId="{417E0888-72AC-416D-8774-A55D09D56599}" srcOrd="3" destOrd="0" presId="urn:microsoft.com/office/officeart/2005/8/layout/hProcess6"/>
    <dgm:cxn modelId="{5FA84BD8-225C-4F35-A29A-67DB0E77AD67}" type="presParOf" srcId="{4FBA678A-BD60-4560-A49E-BA0811153E61}" destId="{9250ABF0-39C8-430F-8AA8-DC5A0475539E}" srcOrd="5" destOrd="0" presId="urn:microsoft.com/office/officeart/2005/8/layout/hProcess6"/>
    <dgm:cxn modelId="{CE294B44-ECC4-47A8-B9E8-2CB212045456}" type="presParOf" srcId="{4FBA678A-BD60-4560-A49E-BA0811153E61}" destId="{5BBD908B-72D5-45FF-8B50-9A4D61A6309D}" srcOrd="6" destOrd="0" presId="urn:microsoft.com/office/officeart/2005/8/layout/hProcess6"/>
    <dgm:cxn modelId="{BB88EDA5-0921-4801-96A5-5D0FDB7E4579}" type="presParOf" srcId="{5BBD908B-72D5-45FF-8B50-9A4D61A6309D}" destId="{E8CFB1DA-11C0-4C59-BD72-67BDC197F4A9}" srcOrd="0" destOrd="0" presId="urn:microsoft.com/office/officeart/2005/8/layout/hProcess6"/>
    <dgm:cxn modelId="{07BF45CF-6FBF-4C79-BB92-9442CC196FD0}" type="presParOf" srcId="{5BBD908B-72D5-45FF-8B50-9A4D61A6309D}" destId="{65CED7C7-AE47-4460-B5AE-5515245F90B8}" srcOrd="1" destOrd="0" presId="urn:microsoft.com/office/officeart/2005/8/layout/hProcess6"/>
    <dgm:cxn modelId="{F4CA5827-4532-4ADA-A96A-48CB71C2108F}" type="presParOf" srcId="{5BBD908B-72D5-45FF-8B50-9A4D61A6309D}" destId="{C7EB983D-FF11-49A1-A2D9-6F3935EE4FB6}" srcOrd="2" destOrd="0" presId="urn:microsoft.com/office/officeart/2005/8/layout/hProcess6"/>
    <dgm:cxn modelId="{74D097D3-C9B7-4705-8B0D-ECF83F6EB491}" type="presParOf" srcId="{5BBD908B-72D5-45FF-8B50-9A4D61A6309D}" destId="{5DA186BC-4942-4E3E-B004-B5A73A61D6BF}" srcOrd="3" destOrd="0" presId="urn:microsoft.com/office/officeart/2005/8/layout/hProcess6"/>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1763F6-6175-462B-A862-4C69FFD03522}">
      <dsp:nvSpPr>
        <dsp:cNvPr id="0" name=""/>
        <dsp:cNvSpPr/>
      </dsp:nvSpPr>
      <dsp:spPr>
        <a:xfrm>
          <a:off x="4716462" y="2954238"/>
          <a:ext cx="1905000" cy="19050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740" tIns="78740" rIns="78740" bIns="78740" numCol="1" spcCol="1270" anchor="ctr" anchorCtr="0">
          <a:noAutofit/>
        </a:bodyPr>
        <a:lstStyle/>
        <a:p>
          <a:pPr marL="0" lvl="0" indent="0" algn="ctr" defTabSz="1377950">
            <a:lnSpc>
              <a:spcPct val="90000"/>
            </a:lnSpc>
            <a:spcBef>
              <a:spcPct val="0"/>
            </a:spcBef>
            <a:spcAft>
              <a:spcPct val="35000"/>
            </a:spcAft>
            <a:buNone/>
          </a:pPr>
          <a:r>
            <a:rPr lang="en-GB" sz="3100" kern="1200" dirty="0"/>
            <a:t>GOOSPAY API</a:t>
          </a:r>
        </a:p>
      </dsp:txBody>
      <dsp:txXfrm>
        <a:off x="4809456" y="3047232"/>
        <a:ext cx="1719012" cy="1719012"/>
      </dsp:txXfrm>
    </dsp:sp>
    <dsp:sp modelId="{559BAF56-78A3-4794-9538-65BFDBB3D5B1}">
      <dsp:nvSpPr>
        <dsp:cNvPr id="0" name=""/>
        <dsp:cNvSpPr/>
      </dsp:nvSpPr>
      <dsp:spPr>
        <a:xfrm rot="16200000">
          <a:off x="5000823" y="2286099"/>
          <a:ext cx="1336278" cy="0"/>
        </a:xfrm>
        <a:custGeom>
          <a:avLst/>
          <a:gdLst/>
          <a:ahLst/>
          <a:cxnLst/>
          <a:rect l="0" t="0" r="0" b="0"/>
          <a:pathLst>
            <a:path>
              <a:moveTo>
                <a:pt x="0" y="0"/>
              </a:moveTo>
              <a:lnTo>
                <a:pt x="1336278" y="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620E050-3D03-457C-BF2B-2423E4D77172}">
      <dsp:nvSpPr>
        <dsp:cNvPr id="0" name=""/>
        <dsp:cNvSpPr/>
      </dsp:nvSpPr>
      <dsp:spPr>
        <a:xfrm>
          <a:off x="5030787" y="341610"/>
          <a:ext cx="1276350" cy="1276350"/>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933450">
            <a:lnSpc>
              <a:spcPct val="90000"/>
            </a:lnSpc>
            <a:spcBef>
              <a:spcPct val="0"/>
            </a:spcBef>
            <a:spcAft>
              <a:spcPct val="35000"/>
            </a:spcAft>
            <a:buNone/>
          </a:pPr>
          <a:r>
            <a:rPr lang="en-GB" sz="2100" kern="1200" dirty="0"/>
            <a:t>GOOSPAY Platform</a:t>
          </a:r>
        </a:p>
      </dsp:txBody>
      <dsp:txXfrm>
        <a:off x="5093093" y="403916"/>
        <a:ext cx="1151738" cy="1151738"/>
      </dsp:txXfrm>
    </dsp:sp>
    <dsp:sp modelId="{B3118018-75AB-4BDF-BC8B-EBAC5A70CB46}">
      <dsp:nvSpPr>
        <dsp:cNvPr id="0" name=""/>
        <dsp:cNvSpPr/>
      </dsp:nvSpPr>
      <dsp:spPr>
        <a:xfrm rot="1800000">
          <a:off x="6548432" y="4729214"/>
          <a:ext cx="1090199" cy="0"/>
        </a:xfrm>
        <a:custGeom>
          <a:avLst/>
          <a:gdLst/>
          <a:ahLst/>
          <a:cxnLst/>
          <a:rect l="0" t="0" r="0" b="0"/>
          <a:pathLst>
            <a:path>
              <a:moveTo>
                <a:pt x="0" y="0"/>
              </a:moveTo>
              <a:lnTo>
                <a:pt x="1090199" y="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8756996-DE01-47AE-8CA5-4A6D18AACBF5}">
      <dsp:nvSpPr>
        <dsp:cNvPr id="0" name=""/>
        <dsp:cNvSpPr/>
      </dsp:nvSpPr>
      <dsp:spPr>
        <a:xfrm>
          <a:off x="7565603" y="4732039"/>
          <a:ext cx="1276350" cy="1276350"/>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63500" rIns="63500" bIns="63500" numCol="1" spcCol="1270" anchor="ctr" anchorCtr="0">
          <a:noAutofit/>
        </a:bodyPr>
        <a:lstStyle/>
        <a:p>
          <a:pPr marL="0" lvl="0" indent="0" algn="ctr" defTabSz="1111250">
            <a:lnSpc>
              <a:spcPct val="90000"/>
            </a:lnSpc>
            <a:spcBef>
              <a:spcPct val="0"/>
            </a:spcBef>
            <a:spcAft>
              <a:spcPct val="35000"/>
            </a:spcAft>
            <a:buNone/>
          </a:pPr>
          <a:r>
            <a:rPr lang="en-GB" sz="2500" kern="1200"/>
            <a:t>Retailer</a:t>
          </a:r>
        </a:p>
      </dsp:txBody>
      <dsp:txXfrm>
        <a:off x="7627909" y="4794345"/>
        <a:ext cx="1151738" cy="1151738"/>
      </dsp:txXfrm>
    </dsp:sp>
    <dsp:sp modelId="{887CE790-FBE3-4267-9652-D8FAB238F2A5}">
      <dsp:nvSpPr>
        <dsp:cNvPr id="0" name=""/>
        <dsp:cNvSpPr/>
      </dsp:nvSpPr>
      <dsp:spPr>
        <a:xfrm rot="9000000">
          <a:off x="3699292" y="4729214"/>
          <a:ext cx="1090199" cy="0"/>
        </a:xfrm>
        <a:custGeom>
          <a:avLst/>
          <a:gdLst/>
          <a:ahLst/>
          <a:cxnLst/>
          <a:rect l="0" t="0" r="0" b="0"/>
          <a:pathLst>
            <a:path>
              <a:moveTo>
                <a:pt x="0" y="0"/>
              </a:moveTo>
              <a:lnTo>
                <a:pt x="1090199" y="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70EF59D-9982-4901-93E2-42B0AE9091DE}">
      <dsp:nvSpPr>
        <dsp:cNvPr id="0" name=""/>
        <dsp:cNvSpPr/>
      </dsp:nvSpPr>
      <dsp:spPr>
        <a:xfrm>
          <a:off x="2495971" y="4732039"/>
          <a:ext cx="1276350" cy="127635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660" tIns="73660" rIns="73660" bIns="73660" numCol="1" spcCol="1270" anchor="ctr" anchorCtr="0">
          <a:noAutofit/>
        </a:bodyPr>
        <a:lstStyle/>
        <a:p>
          <a:pPr marL="0" lvl="0" indent="0" algn="ctr" defTabSz="1289050">
            <a:lnSpc>
              <a:spcPct val="90000"/>
            </a:lnSpc>
            <a:spcBef>
              <a:spcPct val="0"/>
            </a:spcBef>
            <a:spcAft>
              <a:spcPct val="35000"/>
            </a:spcAft>
            <a:buNone/>
          </a:pPr>
          <a:r>
            <a:rPr lang="en-GB" sz="2900" kern="1200"/>
            <a:t>DAPPS</a:t>
          </a:r>
        </a:p>
      </dsp:txBody>
      <dsp:txXfrm>
        <a:off x="2558277" y="4794345"/>
        <a:ext cx="1151738" cy="11517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27B5E4-72C9-4B49-B89F-E4E823EC07ED}">
      <dsp:nvSpPr>
        <dsp:cNvPr id="0" name=""/>
        <dsp:cNvSpPr/>
      </dsp:nvSpPr>
      <dsp:spPr>
        <a:xfrm>
          <a:off x="158708" y="262157"/>
          <a:ext cx="2242065" cy="1952184"/>
        </a:xfrm>
        <a:prstGeom prst="rightArrow">
          <a:avLst>
            <a:gd name="adj1" fmla="val 70000"/>
            <a:gd name="adj2" fmla="val 50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10160" bIns="5080" numCol="1" spcCol="1270" anchor="ctr" anchorCtr="0">
          <a:noAutofit/>
        </a:bodyPr>
        <a:lstStyle/>
        <a:p>
          <a:pPr marL="57150" lvl="1" indent="-57150" algn="l" defTabSz="355600">
            <a:lnSpc>
              <a:spcPct val="90000"/>
            </a:lnSpc>
            <a:spcBef>
              <a:spcPct val="0"/>
            </a:spcBef>
            <a:spcAft>
              <a:spcPct val="15000"/>
            </a:spcAft>
            <a:buChar char="•"/>
          </a:pPr>
          <a:r>
            <a:rPr lang="en-GB" sz="800" kern="1200"/>
            <a:t>Concept development </a:t>
          </a:r>
        </a:p>
        <a:p>
          <a:pPr marL="57150" lvl="1" indent="-57150" algn="l" defTabSz="355600">
            <a:lnSpc>
              <a:spcPct val="90000"/>
            </a:lnSpc>
            <a:spcBef>
              <a:spcPct val="0"/>
            </a:spcBef>
            <a:spcAft>
              <a:spcPct val="15000"/>
            </a:spcAft>
            <a:buChar char="•"/>
          </a:pPr>
          <a:r>
            <a:rPr lang="en-GB" sz="800" kern="1200"/>
            <a:t>Team formation</a:t>
          </a:r>
        </a:p>
        <a:p>
          <a:pPr marL="57150" lvl="1" indent="-57150" algn="l" defTabSz="355600">
            <a:lnSpc>
              <a:spcPct val="90000"/>
            </a:lnSpc>
            <a:spcBef>
              <a:spcPct val="0"/>
            </a:spcBef>
            <a:spcAft>
              <a:spcPct val="15000"/>
            </a:spcAft>
            <a:buChar char="•"/>
          </a:pPr>
          <a:r>
            <a:rPr lang="en-GB" sz="800" kern="1200"/>
            <a:t>market analysis</a:t>
          </a:r>
        </a:p>
        <a:p>
          <a:pPr marL="57150" lvl="1" indent="-57150" algn="l" defTabSz="355600">
            <a:lnSpc>
              <a:spcPct val="90000"/>
            </a:lnSpc>
            <a:spcBef>
              <a:spcPct val="0"/>
            </a:spcBef>
            <a:spcAft>
              <a:spcPct val="15000"/>
            </a:spcAft>
            <a:buChar char="•"/>
          </a:pPr>
          <a:r>
            <a:rPr lang="en-GB" sz="800" kern="1200"/>
            <a:t>white paper</a:t>
          </a:r>
        </a:p>
        <a:p>
          <a:pPr marL="57150" lvl="1" indent="-57150" algn="l" defTabSz="355600">
            <a:lnSpc>
              <a:spcPct val="90000"/>
            </a:lnSpc>
            <a:spcBef>
              <a:spcPct val="0"/>
            </a:spcBef>
            <a:spcAft>
              <a:spcPct val="15000"/>
            </a:spcAft>
            <a:buChar char="•"/>
          </a:pPr>
          <a:r>
            <a:rPr lang="en-GB" sz="800" kern="1200"/>
            <a:t>Seed Sale</a:t>
          </a:r>
        </a:p>
        <a:p>
          <a:pPr marL="57150" lvl="1" indent="-57150" algn="l" defTabSz="355600">
            <a:lnSpc>
              <a:spcPct val="90000"/>
            </a:lnSpc>
            <a:spcBef>
              <a:spcPct val="0"/>
            </a:spcBef>
            <a:spcAft>
              <a:spcPct val="15000"/>
            </a:spcAft>
            <a:buChar char="•"/>
          </a:pPr>
          <a:r>
            <a:rPr lang="en-GB" sz="800" kern="1200"/>
            <a:t>Website Launch</a:t>
          </a:r>
        </a:p>
        <a:p>
          <a:pPr marL="57150" lvl="1" indent="-57150" algn="l" defTabSz="355600">
            <a:lnSpc>
              <a:spcPct val="90000"/>
            </a:lnSpc>
            <a:spcBef>
              <a:spcPct val="0"/>
            </a:spcBef>
            <a:spcAft>
              <a:spcPct val="15000"/>
            </a:spcAft>
            <a:buChar char="•"/>
          </a:pPr>
          <a:r>
            <a:rPr lang="en-GB" sz="800" kern="1200"/>
            <a:t>social media launch</a:t>
          </a:r>
        </a:p>
        <a:p>
          <a:pPr marL="57150" lvl="1" indent="-57150" algn="l" defTabSz="355600">
            <a:lnSpc>
              <a:spcPct val="90000"/>
            </a:lnSpc>
            <a:spcBef>
              <a:spcPct val="0"/>
            </a:spcBef>
            <a:spcAft>
              <a:spcPct val="15000"/>
            </a:spcAft>
            <a:buChar char="•"/>
          </a:pPr>
          <a:r>
            <a:rPr lang="en-GB" sz="800" kern="1200"/>
            <a:t>strategic sale</a:t>
          </a:r>
        </a:p>
      </dsp:txBody>
      <dsp:txXfrm>
        <a:off x="719224" y="554985"/>
        <a:ext cx="1093007" cy="1366528"/>
      </dsp:txXfrm>
    </dsp:sp>
    <dsp:sp modelId="{5B8086F9-E606-4E74-8C9E-BB75FE058CAA}">
      <dsp:nvSpPr>
        <dsp:cNvPr id="0" name=""/>
        <dsp:cNvSpPr/>
      </dsp:nvSpPr>
      <dsp:spPr>
        <a:xfrm>
          <a:off x="0" y="840676"/>
          <a:ext cx="851188" cy="851188"/>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GB" sz="800" kern="1200"/>
            <a:t>Q2-2022</a:t>
          </a:r>
        </a:p>
      </dsp:txBody>
      <dsp:txXfrm>
        <a:off x="124654" y="965330"/>
        <a:ext cx="601880" cy="601880"/>
      </dsp:txXfrm>
    </dsp:sp>
    <dsp:sp modelId="{7A04EBAE-85E7-4CE8-AD3A-A2345781CA09}">
      <dsp:nvSpPr>
        <dsp:cNvPr id="0" name=""/>
        <dsp:cNvSpPr/>
      </dsp:nvSpPr>
      <dsp:spPr>
        <a:xfrm>
          <a:off x="2830207" y="383668"/>
          <a:ext cx="1907497" cy="1709163"/>
        </a:xfrm>
        <a:prstGeom prst="rightArrow">
          <a:avLst>
            <a:gd name="adj1" fmla="val 70000"/>
            <a:gd name="adj2" fmla="val 50000"/>
          </a:avLst>
        </a:prstGeom>
        <a:solidFill>
          <a:schemeClr val="accent5">
            <a:tint val="40000"/>
            <a:alpha val="90000"/>
            <a:hueOff val="-2246587"/>
            <a:satOff val="-7611"/>
            <a:lumOff val="-976"/>
            <a:alphaOff val="0"/>
          </a:schemeClr>
        </a:solidFill>
        <a:ln w="12700" cap="flat" cmpd="sng" algn="ctr">
          <a:solidFill>
            <a:schemeClr val="accent5">
              <a:tint val="40000"/>
              <a:alpha val="90000"/>
              <a:hueOff val="-2246587"/>
              <a:satOff val="-7611"/>
              <a:lumOff val="-97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10160" bIns="5080" numCol="1" spcCol="1270" anchor="ctr" anchorCtr="0">
          <a:noAutofit/>
        </a:bodyPr>
        <a:lstStyle/>
        <a:p>
          <a:pPr marL="57150" lvl="1" indent="-57150" algn="l" defTabSz="355600">
            <a:lnSpc>
              <a:spcPct val="90000"/>
            </a:lnSpc>
            <a:spcBef>
              <a:spcPct val="0"/>
            </a:spcBef>
            <a:spcAft>
              <a:spcPct val="15000"/>
            </a:spcAft>
            <a:buChar char="•"/>
          </a:pPr>
          <a:r>
            <a:rPr lang="en-GB" sz="800" kern="1200"/>
            <a:t>Project incubation</a:t>
          </a:r>
        </a:p>
        <a:p>
          <a:pPr marL="57150" lvl="1" indent="-57150" algn="l" defTabSz="355600">
            <a:lnSpc>
              <a:spcPct val="90000"/>
            </a:lnSpc>
            <a:spcBef>
              <a:spcPct val="0"/>
            </a:spcBef>
            <a:spcAft>
              <a:spcPct val="15000"/>
            </a:spcAft>
            <a:buChar char="•"/>
          </a:pPr>
          <a:r>
            <a:rPr lang="en-GB" sz="800" kern="1200"/>
            <a:t>GOOS Finance community expansion</a:t>
          </a:r>
        </a:p>
        <a:p>
          <a:pPr marL="57150" lvl="1" indent="-57150" algn="l" defTabSz="355600">
            <a:lnSpc>
              <a:spcPct val="90000"/>
            </a:lnSpc>
            <a:spcBef>
              <a:spcPct val="0"/>
            </a:spcBef>
            <a:spcAft>
              <a:spcPct val="15000"/>
            </a:spcAft>
            <a:buChar char="•"/>
          </a:pPr>
          <a:r>
            <a:rPr lang="en-GB" sz="800" kern="1200"/>
            <a:t>private sale 1</a:t>
          </a:r>
        </a:p>
        <a:p>
          <a:pPr marL="57150" lvl="1" indent="-57150" algn="l" defTabSz="355600">
            <a:lnSpc>
              <a:spcPct val="90000"/>
            </a:lnSpc>
            <a:spcBef>
              <a:spcPct val="0"/>
            </a:spcBef>
            <a:spcAft>
              <a:spcPct val="15000"/>
            </a:spcAft>
            <a:buChar char="•"/>
          </a:pPr>
          <a:r>
            <a:rPr lang="en-GB" sz="800" kern="1200"/>
            <a:t>Smar contract development </a:t>
          </a:r>
        </a:p>
        <a:p>
          <a:pPr marL="57150" lvl="1" indent="-57150" algn="l" defTabSz="355600">
            <a:lnSpc>
              <a:spcPct val="90000"/>
            </a:lnSpc>
            <a:spcBef>
              <a:spcPct val="0"/>
            </a:spcBef>
            <a:spcAft>
              <a:spcPct val="15000"/>
            </a:spcAft>
            <a:buChar char="•"/>
          </a:pPr>
          <a:r>
            <a:rPr lang="en-GB" sz="800" kern="1200"/>
            <a:t>strategic partnership</a:t>
          </a:r>
        </a:p>
      </dsp:txBody>
      <dsp:txXfrm>
        <a:off x="3307081" y="640042"/>
        <a:ext cx="929905" cy="1196415"/>
      </dsp:txXfrm>
    </dsp:sp>
    <dsp:sp modelId="{BB50E322-421F-4EE0-B88A-C2C1ED9D29E0}">
      <dsp:nvSpPr>
        <dsp:cNvPr id="0" name=""/>
        <dsp:cNvSpPr/>
      </dsp:nvSpPr>
      <dsp:spPr>
        <a:xfrm>
          <a:off x="2365526" y="840983"/>
          <a:ext cx="851188" cy="851188"/>
        </a:xfrm>
        <a:prstGeom prst="ellipse">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GB" sz="800" kern="1200"/>
            <a:t>Q3-2022</a:t>
          </a:r>
        </a:p>
      </dsp:txBody>
      <dsp:txXfrm>
        <a:off x="2490180" y="965637"/>
        <a:ext cx="601880" cy="601880"/>
      </dsp:txXfrm>
    </dsp:sp>
    <dsp:sp modelId="{84510EC3-F383-4C34-B63F-F08712022EF3}">
      <dsp:nvSpPr>
        <dsp:cNvPr id="0" name=""/>
        <dsp:cNvSpPr/>
      </dsp:nvSpPr>
      <dsp:spPr>
        <a:xfrm>
          <a:off x="4963627" y="268817"/>
          <a:ext cx="2314519" cy="1938865"/>
        </a:xfrm>
        <a:prstGeom prst="rightArrow">
          <a:avLst>
            <a:gd name="adj1" fmla="val 70000"/>
            <a:gd name="adj2" fmla="val 50000"/>
          </a:avLst>
        </a:prstGeom>
        <a:solidFill>
          <a:schemeClr val="accent5">
            <a:tint val="40000"/>
            <a:alpha val="90000"/>
            <a:hueOff val="-4493175"/>
            <a:satOff val="-15221"/>
            <a:lumOff val="-1952"/>
            <a:alphaOff val="0"/>
          </a:schemeClr>
        </a:solidFill>
        <a:ln w="12700" cap="flat" cmpd="sng" algn="ctr">
          <a:solidFill>
            <a:schemeClr val="accent5">
              <a:tint val="40000"/>
              <a:alpha val="90000"/>
              <a:hueOff val="-4493175"/>
              <a:satOff val="-15221"/>
              <a:lumOff val="-195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10160" bIns="5080" numCol="1" spcCol="1270" anchor="ctr" anchorCtr="0">
          <a:noAutofit/>
        </a:bodyPr>
        <a:lstStyle/>
        <a:p>
          <a:pPr marL="57150" lvl="1" indent="-57150" algn="l" defTabSz="355600">
            <a:lnSpc>
              <a:spcPct val="90000"/>
            </a:lnSpc>
            <a:spcBef>
              <a:spcPct val="0"/>
            </a:spcBef>
            <a:spcAft>
              <a:spcPct val="15000"/>
            </a:spcAft>
            <a:buChar char="•"/>
          </a:pPr>
          <a:r>
            <a:rPr lang="en-GB" sz="800" kern="1200"/>
            <a:t>CMC and Coingecko listing</a:t>
          </a:r>
        </a:p>
        <a:p>
          <a:pPr marL="57150" lvl="1" indent="-57150" algn="l" defTabSz="355600">
            <a:lnSpc>
              <a:spcPct val="90000"/>
            </a:lnSpc>
            <a:spcBef>
              <a:spcPct val="0"/>
            </a:spcBef>
            <a:spcAft>
              <a:spcPct val="15000"/>
            </a:spcAft>
            <a:buChar char="•"/>
          </a:pPr>
          <a:r>
            <a:rPr lang="en-GB" sz="800" kern="1200"/>
            <a:t>Airdops campaign</a:t>
          </a:r>
        </a:p>
        <a:p>
          <a:pPr marL="57150" lvl="1" indent="-57150" algn="l" defTabSz="355600">
            <a:lnSpc>
              <a:spcPct val="90000"/>
            </a:lnSpc>
            <a:spcBef>
              <a:spcPct val="0"/>
            </a:spcBef>
            <a:spcAft>
              <a:spcPct val="15000"/>
            </a:spcAft>
            <a:buChar char="•"/>
          </a:pPr>
          <a:r>
            <a:rPr lang="en-GB" sz="800" kern="1200"/>
            <a:t>Private sale round 2</a:t>
          </a:r>
        </a:p>
        <a:p>
          <a:pPr marL="57150" lvl="1" indent="-57150" algn="l" defTabSz="355600">
            <a:lnSpc>
              <a:spcPct val="90000"/>
            </a:lnSpc>
            <a:spcBef>
              <a:spcPct val="0"/>
            </a:spcBef>
            <a:spcAft>
              <a:spcPct val="15000"/>
            </a:spcAft>
            <a:buChar char="•"/>
          </a:pPr>
          <a:r>
            <a:rPr lang="en-GB" sz="800" kern="1200"/>
            <a:t>Public sale</a:t>
          </a:r>
        </a:p>
        <a:p>
          <a:pPr marL="57150" lvl="1" indent="-57150" algn="l" defTabSz="355600">
            <a:lnSpc>
              <a:spcPct val="90000"/>
            </a:lnSpc>
            <a:spcBef>
              <a:spcPct val="0"/>
            </a:spcBef>
            <a:spcAft>
              <a:spcPct val="15000"/>
            </a:spcAft>
            <a:buChar char="•"/>
          </a:pPr>
          <a:r>
            <a:rPr lang="en-GB" sz="800" kern="1200"/>
            <a:t>Token Generation Event</a:t>
          </a:r>
        </a:p>
        <a:p>
          <a:pPr marL="57150" lvl="1" indent="-57150" algn="l" defTabSz="355600">
            <a:lnSpc>
              <a:spcPct val="90000"/>
            </a:lnSpc>
            <a:spcBef>
              <a:spcPct val="0"/>
            </a:spcBef>
            <a:spcAft>
              <a:spcPct val="15000"/>
            </a:spcAft>
            <a:buChar char="•"/>
          </a:pPr>
          <a:r>
            <a:rPr lang="en-GB" sz="800" kern="1200"/>
            <a:t>Token Desk Listing </a:t>
          </a:r>
        </a:p>
        <a:p>
          <a:pPr marL="57150" lvl="1" indent="-57150" algn="l" defTabSz="355600">
            <a:lnSpc>
              <a:spcPct val="90000"/>
            </a:lnSpc>
            <a:spcBef>
              <a:spcPct val="0"/>
            </a:spcBef>
            <a:spcAft>
              <a:spcPct val="15000"/>
            </a:spcAft>
            <a:buChar char="•"/>
          </a:pPr>
          <a:r>
            <a:rPr lang="en-GB" sz="800" kern="1200"/>
            <a:t>Smart contract Audit</a:t>
          </a:r>
        </a:p>
        <a:p>
          <a:pPr marL="57150" lvl="1" indent="-57150" algn="l" defTabSz="355600">
            <a:lnSpc>
              <a:spcPct val="90000"/>
            </a:lnSpc>
            <a:spcBef>
              <a:spcPct val="0"/>
            </a:spcBef>
            <a:spcAft>
              <a:spcPct val="15000"/>
            </a:spcAft>
            <a:buChar char="•"/>
          </a:pPr>
          <a:r>
            <a:rPr lang="en-GB" sz="800" kern="1200" dirty="0" err="1"/>
            <a:t>Dapp</a:t>
          </a:r>
          <a:r>
            <a:rPr lang="en-GB" sz="800" kern="1200" dirty="0"/>
            <a:t> launch</a:t>
          </a:r>
        </a:p>
        <a:p>
          <a:pPr marL="57150" lvl="1" indent="-57150" algn="l" defTabSz="355600">
            <a:lnSpc>
              <a:spcPct val="90000"/>
            </a:lnSpc>
            <a:spcBef>
              <a:spcPct val="0"/>
            </a:spcBef>
            <a:spcAft>
              <a:spcPct val="15000"/>
            </a:spcAft>
            <a:buChar char="•"/>
          </a:pPr>
          <a:r>
            <a:rPr lang="en-GB" sz="800" kern="1200"/>
            <a:t>staking live</a:t>
          </a:r>
        </a:p>
        <a:p>
          <a:pPr marL="57150" lvl="1" indent="-57150" algn="l" defTabSz="355600">
            <a:lnSpc>
              <a:spcPct val="90000"/>
            </a:lnSpc>
            <a:spcBef>
              <a:spcPct val="0"/>
            </a:spcBef>
            <a:spcAft>
              <a:spcPct val="15000"/>
            </a:spcAft>
            <a:buChar char="•"/>
          </a:pPr>
          <a:r>
            <a:rPr lang="en-GB" sz="800" kern="1200"/>
            <a:t>Documentation</a:t>
          </a:r>
        </a:p>
      </dsp:txBody>
      <dsp:txXfrm>
        <a:off x="5542257" y="559647"/>
        <a:ext cx="1128328" cy="1357205"/>
      </dsp:txXfrm>
    </dsp:sp>
    <dsp:sp modelId="{1A1925C0-7739-4955-B016-F6CD03057A0F}">
      <dsp:nvSpPr>
        <dsp:cNvPr id="0" name=""/>
        <dsp:cNvSpPr/>
      </dsp:nvSpPr>
      <dsp:spPr>
        <a:xfrm>
          <a:off x="4749672" y="831543"/>
          <a:ext cx="851188" cy="851188"/>
        </a:xfrm>
        <a:prstGeom prst="ellipse">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GB" sz="800" kern="1200"/>
            <a:t>Q4-2022</a:t>
          </a:r>
        </a:p>
      </dsp:txBody>
      <dsp:txXfrm>
        <a:off x="4874326" y="956197"/>
        <a:ext cx="601880" cy="601880"/>
      </dsp:txXfrm>
    </dsp:sp>
    <dsp:sp modelId="{BF6AE2DD-CE4B-420B-BB63-A958BF96BAF5}">
      <dsp:nvSpPr>
        <dsp:cNvPr id="0" name=""/>
        <dsp:cNvSpPr/>
      </dsp:nvSpPr>
      <dsp:spPr>
        <a:xfrm>
          <a:off x="7810139" y="494203"/>
          <a:ext cx="1702377" cy="1488092"/>
        </a:xfrm>
        <a:prstGeom prst="rightArrow">
          <a:avLst>
            <a:gd name="adj1" fmla="val 70000"/>
            <a:gd name="adj2" fmla="val 50000"/>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10160" bIns="5080" numCol="1" spcCol="1270" anchor="ctr" anchorCtr="0">
          <a:noAutofit/>
        </a:bodyPr>
        <a:lstStyle/>
        <a:p>
          <a:pPr marL="57150" lvl="1" indent="-57150" algn="l" defTabSz="355600">
            <a:lnSpc>
              <a:spcPct val="90000"/>
            </a:lnSpc>
            <a:spcBef>
              <a:spcPct val="0"/>
            </a:spcBef>
            <a:spcAft>
              <a:spcPct val="15000"/>
            </a:spcAft>
            <a:buChar char="•"/>
          </a:pPr>
          <a:r>
            <a:rPr lang="en-GB" sz="800" kern="1200"/>
            <a:t>CEX Listing ongoing </a:t>
          </a:r>
        </a:p>
        <a:p>
          <a:pPr marL="57150" lvl="1" indent="-57150" algn="l" defTabSz="355600">
            <a:lnSpc>
              <a:spcPct val="90000"/>
            </a:lnSpc>
            <a:spcBef>
              <a:spcPct val="0"/>
            </a:spcBef>
            <a:spcAft>
              <a:spcPct val="15000"/>
            </a:spcAft>
            <a:buChar char="•"/>
          </a:pPr>
          <a:r>
            <a:rPr lang="en-GB" sz="800" kern="1200"/>
            <a:t>GOOSPAY Launch V1</a:t>
          </a:r>
        </a:p>
        <a:p>
          <a:pPr marL="57150" lvl="1" indent="-57150" algn="l" defTabSz="355600">
            <a:lnSpc>
              <a:spcPct val="90000"/>
            </a:lnSpc>
            <a:spcBef>
              <a:spcPct val="0"/>
            </a:spcBef>
            <a:spcAft>
              <a:spcPct val="15000"/>
            </a:spcAft>
            <a:buChar char="•"/>
          </a:pPr>
          <a:r>
            <a:rPr lang="en-GB" sz="800" kern="1200"/>
            <a:t>Partnership </a:t>
          </a:r>
        </a:p>
        <a:p>
          <a:pPr marL="57150" lvl="1" indent="-57150" algn="l" defTabSz="355600">
            <a:lnSpc>
              <a:spcPct val="90000"/>
            </a:lnSpc>
            <a:spcBef>
              <a:spcPct val="0"/>
            </a:spcBef>
            <a:spcAft>
              <a:spcPct val="15000"/>
            </a:spcAft>
            <a:buChar char="•"/>
          </a:pPr>
          <a:r>
            <a:rPr lang="en-GB" sz="800" kern="1200"/>
            <a:t>GOOSPAD Launch</a:t>
          </a:r>
        </a:p>
        <a:p>
          <a:pPr marL="57150" lvl="1" indent="-57150" algn="l" defTabSz="355600">
            <a:lnSpc>
              <a:spcPct val="90000"/>
            </a:lnSpc>
            <a:spcBef>
              <a:spcPct val="0"/>
            </a:spcBef>
            <a:spcAft>
              <a:spcPct val="15000"/>
            </a:spcAft>
            <a:buChar char="•"/>
          </a:pPr>
          <a:r>
            <a:rPr lang="en-GB" sz="800" kern="1200"/>
            <a:t>Dapps Audit </a:t>
          </a:r>
        </a:p>
        <a:p>
          <a:pPr marL="57150" lvl="1" indent="-57150" algn="l" defTabSz="355600">
            <a:lnSpc>
              <a:spcPct val="90000"/>
            </a:lnSpc>
            <a:spcBef>
              <a:spcPct val="0"/>
            </a:spcBef>
            <a:spcAft>
              <a:spcPct val="15000"/>
            </a:spcAft>
            <a:buChar char="•"/>
          </a:pPr>
          <a:endParaRPr lang="en-GB" sz="800" kern="1200"/>
        </a:p>
      </dsp:txBody>
      <dsp:txXfrm>
        <a:off x="8235733" y="717417"/>
        <a:ext cx="829909" cy="1041664"/>
      </dsp:txXfrm>
    </dsp:sp>
    <dsp:sp modelId="{D4F78FE9-E07F-4440-8282-EAC33BA82D56}">
      <dsp:nvSpPr>
        <dsp:cNvPr id="0" name=""/>
        <dsp:cNvSpPr/>
      </dsp:nvSpPr>
      <dsp:spPr>
        <a:xfrm>
          <a:off x="7384544" y="812655"/>
          <a:ext cx="851188" cy="851188"/>
        </a:xfrm>
        <a:prstGeom prst="ellipse">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GB" sz="800" kern="1200"/>
            <a:t>Q1-2023</a:t>
          </a:r>
        </a:p>
      </dsp:txBody>
      <dsp:txXfrm>
        <a:off x="7509198" y="937309"/>
        <a:ext cx="601880" cy="6018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A99E10-9007-4663-84BA-645F10E022F8}">
      <dsp:nvSpPr>
        <dsp:cNvPr id="0" name=""/>
        <dsp:cNvSpPr/>
      </dsp:nvSpPr>
      <dsp:spPr>
        <a:xfrm>
          <a:off x="461953" y="524672"/>
          <a:ext cx="1828803" cy="1598604"/>
        </a:xfrm>
        <a:prstGeom prst="rightArrow">
          <a:avLst>
            <a:gd name="adj1" fmla="val 70000"/>
            <a:gd name="adj2" fmla="val 50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5715" rIns="11430" bIns="5715" numCol="1" spcCol="1270" anchor="ctr" anchorCtr="0">
          <a:noAutofit/>
        </a:bodyPr>
        <a:lstStyle/>
        <a:p>
          <a:pPr marL="57150" lvl="1" indent="-57150" algn="l" defTabSz="400050">
            <a:lnSpc>
              <a:spcPct val="90000"/>
            </a:lnSpc>
            <a:spcBef>
              <a:spcPct val="0"/>
            </a:spcBef>
            <a:spcAft>
              <a:spcPct val="15000"/>
            </a:spcAft>
            <a:buChar char="•"/>
          </a:pPr>
          <a:r>
            <a:rPr lang="en-GB" sz="900" kern="1200"/>
            <a:t>Private and public sales on GOOSPAD</a:t>
          </a:r>
        </a:p>
        <a:p>
          <a:pPr marL="57150" lvl="1" indent="-57150" algn="l" defTabSz="400050">
            <a:lnSpc>
              <a:spcPct val="90000"/>
            </a:lnSpc>
            <a:spcBef>
              <a:spcPct val="0"/>
            </a:spcBef>
            <a:spcAft>
              <a:spcPct val="15000"/>
            </a:spcAft>
            <a:buChar char="•"/>
          </a:pPr>
          <a:r>
            <a:rPr lang="en-GB" sz="900" kern="1200"/>
            <a:t>ongoing marketing and community expansion </a:t>
          </a:r>
        </a:p>
        <a:p>
          <a:pPr marL="57150" lvl="1" indent="-57150" algn="l" defTabSz="400050">
            <a:lnSpc>
              <a:spcPct val="90000"/>
            </a:lnSpc>
            <a:spcBef>
              <a:spcPct val="0"/>
            </a:spcBef>
            <a:spcAft>
              <a:spcPct val="15000"/>
            </a:spcAft>
            <a:buChar char="•"/>
          </a:pPr>
          <a:endParaRPr lang="en-GB" sz="900" kern="1200" dirty="0"/>
        </a:p>
      </dsp:txBody>
      <dsp:txXfrm>
        <a:off x="919154" y="764463"/>
        <a:ext cx="891541" cy="1119022"/>
      </dsp:txXfrm>
    </dsp:sp>
    <dsp:sp modelId="{E62D0CFB-A1BB-466F-A757-2688ECC97472}">
      <dsp:nvSpPr>
        <dsp:cNvPr id="0" name=""/>
        <dsp:cNvSpPr/>
      </dsp:nvSpPr>
      <dsp:spPr>
        <a:xfrm>
          <a:off x="4752" y="866774"/>
          <a:ext cx="914401" cy="914401"/>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GB" sz="2200" kern="1200"/>
            <a:t>Q2-2023</a:t>
          </a:r>
        </a:p>
      </dsp:txBody>
      <dsp:txXfrm>
        <a:off x="138663" y="1000685"/>
        <a:ext cx="646579" cy="646579"/>
      </dsp:txXfrm>
    </dsp:sp>
    <dsp:sp modelId="{F720E4F8-B76D-40A9-A981-CC3F5FB65DEC}">
      <dsp:nvSpPr>
        <dsp:cNvPr id="0" name=""/>
        <dsp:cNvSpPr/>
      </dsp:nvSpPr>
      <dsp:spPr>
        <a:xfrm>
          <a:off x="2862258" y="524672"/>
          <a:ext cx="1828803" cy="1598604"/>
        </a:xfrm>
        <a:prstGeom prst="rightArrow">
          <a:avLst>
            <a:gd name="adj1" fmla="val 70000"/>
            <a:gd name="adj2" fmla="val 50000"/>
          </a:avLst>
        </a:prstGeom>
        <a:solidFill>
          <a:schemeClr val="accent2">
            <a:tint val="40000"/>
            <a:alpha val="90000"/>
            <a:hueOff val="-283075"/>
            <a:satOff val="-25115"/>
            <a:lumOff val="-256"/>
            <a:alphaOff val="0"/>
          </a:schemeClr>
        </a:solidFill>
        <a:ln w="12700" cap="flat" cmpd="sng" algn="ctr">
          <a:solidFill>
            <a:schemeClr val="accent2">
              <a:tint val="40000"/>
              <a:alpha val="90000"/>
              <a:hueOff val="-283075"/>
              <a:satOff val="-25115"/>
              <a:lumOff val="-25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5715" rIns="11430" bIns="5715" numCol="1" spcCol="1270" anchor="ctr" anchorCtr="0">
          <a:noAutofit/>
        </a:bodyPr>
        <a:lstStyle/>
        <a:p>
          <a:pPr marL="57150" lvl="1" indent="-57150" algn="l" defTabSz="400050">
            <a:lnSpc>
              <a:spcPct val="90000"/>
            </a:lnSpc>
            <a:spcBef>
              <a:spcPct val="0"/>
            </a:spcBef>
            <a:spcAft>
              <a:spcPct val="15000"/>
            </a:spcAft>
            <a:buChar char="•"/>
          </a:pPr>
          <a:r>
            <a:rPr lang="en-GB" sz="900" kern="1200"/>
            <a:t>GOOS Wallet launch</a:t>
          </a:r>
        </a:p>
        <a:p>
          <a:pPr marL="57150" lvl="1" indent="-57150" algn="l" defTabSz="400050">
            <a:lnSpc>
              <a:spcPct val="90000"/>
            </a:lnSpc>
            <a:spcBef>
              <a:spcPct val="0"/>
            </a:spcBef>
            <a:spcAft>
              <a:spcPct val="15000"/>
            </a:spcAft>
            <a:buChar char="•"/>
          </a:pPr>
          <a:r>
            <a:rPr lang="en-GB" sz="900" kern="1200"/>
            <a:t>Marketing </a:t>
          </a:r>
        </a:p>
        <a:p>
          <a:pPr marL="57150" lvl="1" indent="-57150" algn="l" defTabSz="400050">
            <a:lnSpc>
              <a:spcPct val="90000"/>
            </a:lnSpc>
            <a:spcBef>
              <a:spcPct val="0"/>
            </a:spcBef>
            <a:spcAft>
              <a:spcPct val="15000"/>
            </a:spcAft>
            <a:buChar char="•"/>
          </a:pPr>
          <a:r>
            <a:rPr lang="en-GB" sz="900" kern="1200"/>
            <a:t>Send/receive function integrated in the Wallet</a:t>
          </a:r>
        </a:p>
      </dsp:txBody>
      <dsp:txXfrm>
        <a:off x="3319459" y="764463"/>
        <a:ext cx="891541" cy="1119022"/>
      </dsp:txXfrm>
    </dsp:sp>
    <dsp:sp modelId="{C4174DB1-9278-4B36-B096-8402DE46A949}">
      <dsp:nvSpPr>
        <dsp:cNvPr id="0" name=""/>
        <dsp:cNvSpPr/>
      </dsp:nvSpPr>
      <dsp:spPr>
        <a:xfrm>
          <a:off x="2405057" y="866774"/>
          <a:ext cx="914401" cy="914401"/>
        </a:xfrm>
        <a:prstGeom prst="ellipse">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GB" sz="2200" kern="1200"/>
            <a:t>Q3-2023</a:t>
          </a:r>
        </a:p>
      </dsp:txBody>
      <dsp:txXfrm>
        <a:off x="2538968" y="1000685"/>
        <a:ext cx="646579" cy="646579"/>
      </dsp:txXfrm>
    </dsp:sp>
    <dsp:sp modelId="{335EAC64-3D48-4916-A50D-9BA0CED9E310}">
      <dsp:nvSpPr>
        <dsp:cNvPr id="0" name=""/>
        <dsp:cNvSpPr/>
      </dsp:nvSpPr>
      <dsp:spPr>
        <a:xfrm>
          <a:off x="5262563" y="524672"/>
          <a:ext cx="1828803" cy="1598604"/>
        </a:xfrm>
        <a:prstGeom prst="rightArrow">
          <a:avLst>
            <a:gd name="adj1" fmla="val 70000"/>
            <a:gd name="adj2" fmla="val 50000"/>
          </a:avLst>
        </a:prstGeom>
        <a:solidFill>
          <a:schemeClr val="accent2">
            <a:tint val="40000"/>
            <a:alpha val="90000"/>
            <a:hueOff val="-566151"/>
            <a:satOff val="-50231"/>
            <a:lumOff val="-513"/>
            <a:alphaOff val="0"/>
          </a:schemeClr>
        </a:solidFill>
        <a:ln w="12700" cap="flat" cmpd="sng" algn="ctr">
          <a:solidFill>
            <a:schemeClr val="accent2">
              <a:tint val="40000"/>
              <a:alpha val="90000"/>
              <a:hueOff val="-566151"/>
              <a:satOff val="-50231"/>
              <a:lumOff val="-51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5715" rIns="11430" bIns="5715" numCol="1" spcCol="1270" anchor="ctr" anchorCtr="0">
          <a:noAutofit/>
        </a:bodyPr>
        <a:lstStyle/>
        <a:p>
          <a:pPr marL="57150" lvl="1" indent="-57150" algn="l" defTabSz="400050">
            <a:lnSpc>
              <a:spcPct val="90000"/>
            </a:lnSpc>
            <a:spcBef>
              <a:spcPct val="0"/>
            </a:spcBef>
            <a:spcAft>
              <a:spcPct val="15000"/>
            </a:spcAft>
            <a:buChar char="•"/>
          </a:pPr>
          <a:r>
            <a:rPr lang="en-GB" sz="900" kern="1200"/>
            <a:t>In-wallet AMM DEX development and Testing</a:t>
          </a:r>
        </a:p>
        <a:p>
          <a:pPr marL="57150" lvl="1" indent="-57150" algn="l" defTabSz="400050">
            <a:lnSpc>
              <a:spcPct val="90000"/>
            </a:lnSpc>
            <a:spcBef>
              <a:spcPct val="0"/>
            </a:spcBef>
            <a:spcAft>
              <a:spcPct val="15000"/>
            </a:spcAft>
            <a:buChar char="•"/>
          </a:pPr>
          <a:r>
            <a:rPr lang="en-GB" sz="900" kern="1200"/>
            <a:t>Dapps interaction with the wallet</a:t>
          </a:r>
        </a:p>
      </dsp:txBody>
      <dsp:txXfrm>
        <a:off x="5719764" y="764463"/>
        <a:ext cx="891541" cy="1119022"/>
      </dsp:txXfrm>
    </dsp:sp>
    <dsp:sp modelId="{417E0888-72AC-416D-8774-A55D09D56599}">
      <dsp:nvSpPr>
        <dsp:cNvPr id="0" name=""/>
        <dsp:cNvSpPr/>
      </dsp:nvSpPr>
      <dsp:spPr>
        <a:xfrm>
          <a:off x="4805362" y="866774"/>
          <a:ext cx="914401" cy="914401"/>
        </a:xfrm>
        <a:prstGeom prst="ellipse">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GB" sz="2200" kern="1200"/>
            <a:t>Q4-2023</a:t>
          </a:r>
        </a:p>
      </dsp:txBody>
      <dsp:txXfrm>
        <a:off x="4939273" y="1000685"/>
        <a:ext cx="646579" cy="646579"/>
      </dsp:txXfrm>
    </dsp:sp>
    <dsp:sp modelId="{65CED7C7-AE47-4460-B5AE-5515245F90B8}">
      <dsp:nvSpPr>
        <dsp:cNvPr id="0" name=""/>
        <dsp:cNvSpPr/>
      </dsp:nvSpPr>
      <dsp:spPr>
        <a:xfrm>
          <a:off x="7662868" y="524672"/>
          <a:ext cx="1828803" cy="1598604"/>
        </a:xfrm>
        <a:prstGeom prst="rightArrow">
          <a:avLst>
            <a:gd name="adj1" fmla="val 70000"/>
            <a:gd name="adj2" fmla="val 50000"/>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5715" rIns="11430" bIns="5715" numCol="1" spcCol="1270" anchor="ctr" anchorCtr="0">
          <a:noAutofit/>
        </a:bodyPr>
        <a:lstStyle/>
        <a:p>
          <a:pPr marL="57150" lvl="1" indent="-57150" algn="l" defTabSz="400050">
            <a:lnSpc>
              <a:spcPct val="90000"/>
            </a:lnSpc>
            <a:spcBef>
              <a:spcPct val="0"/>
            </a:spcBef>
            <a:spcAft>
              <a:spcPct val="15000"/>
            </a:spcAft>
            <a:buChar char="•"/>
          </a:pPr>
          <a:r>
            <a:rPr lang="en-GB" sz="900" kern="1200"/>
            <a:t>DAO Governance</a:t>
          </a:r>
        </a:p>
        <a:p>
          <a:pPr marL="57150" lvl="1" indent="-57150" algn="l" defTabSz="400050">
            <a:lnSpc>
              <a:spcPct val="90000"/>
            </a:lnSpc>
            <a:spcBef>
              <a:spcPct val="0"/>
            </a:spcBef>
            <a:spcAft>
              <a:spcPct val="15000"/>
            </a:spcAft>
            <a:buChar char="•"/>
          </a:pPr>
          <a:r>
            <a:rPr lang="en-GB" sz="900" kern="1200"/>
            <a:t>AMM live</a:t>
          </a:r>
        </a:p>
        <a:p>
          <a:pPr marL="57150" lvl="1" indent="-57150" algn="l" defTabSz="400050">
            <a:lnSpc>
              <a:spcPct val="90000"/>
            </a:lnSpc>
            <a:spcBef>
              <a:spcPct val="0"/>
            </a:spcBef>
            <a:spcAft>
              <a:spcPct val="15000"/>
            </a:spcAft>
            <a:buChar char="•"/>
          </a:pPr>
          <a:r>
            <a:rPr lang="en-GB" sz="900" kern="1200"/>
            <a:t>In-wallet staking live</a:t>
          </a:r>
        </a:p>
        <a:p>
          <a:pPr marL="57150" lvl="1" indent="-57150" algn="l" defTabSz="400050">
            <a:lnSpc>
              <a:spcPct val="90000"/>
            </a:lnSpc>
            <a:spcBef>
              <a:spcPct val="0"/>
            </a:spcBef>
            <a:spcAft>
              <a:spcPct val="15000"/>
            </a:spcAft>
            <a:buChar char="•"/>
          </a:pPr>
          <a:r>
            <a:rPr lang="en-GB" sz="900" kern="1200"/>
            <a:t>GOOS lending and borrowing protocol development</a:t>
          </a:r>
        </a:p>
      </dsp:txBody>
      <dsp:txXfrm>
        <a:off x="8120069" y="764463"/>
        <a:ext cx="891541" cy="1119022"/>
      </dsp:txXfrm>
    </dsp:sp>
    <dsp:sp modelId="{5DA186BC-4942-4E3E-B004-B5A73A61D6BF}">
      <dsp:nvSpPr>
        <dsp:cNvPr id="0" name=""/>
        <dsp:cNvSpPr/>
      </dsp:nvSpPr>
      <dsp:spPr>
        <a:xfrm>
          <a:off x="7205667" y="866774"/>
          <a:ext cx="914401" cy="914401"/>
        </a:xfrm>
        <a:prstGeom prst="ellipse">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GB" sz="2200" kern="1200"/>
            <a:t>Q1-2024</a:t>
          </a:r>
        </a:p>
      </dsp:txBody>
      <dsp:txXfrm>
        <a:off x="7339578" y="1000685"/>
        <a:ext cx="646579" cy="646579"/>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A1EED-DFEC-4150-AF22-E8CBC5F25AE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D6E6E34-3911-444F-96E1-C0975B00E47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04DC0C8-9A4C-42CE-B95D-FF0D5DC43C07}"/>
              </a:ext>
            </a:extLst>
          </p:cNvPr>
          <p:cNvSpPr>
            <a:spLocks noGrp="1"/>
          </p:cNvSpPr>
          <p:nvPr>
            <p:ph type="dt" sz="half" idx="10"/>
          </p:nvPr>
        </p:nvSpPr>
        <p:spPr/>
        <p:txBody>
          <a:bodyPr/>
          <a:lstStyle/>
          <a:p>
            <a:fld id="{66D09DE2-7454-4722-B857-A02FBADF3AFE}" type="datetimeFigureOut">
              <a:rPr lang="en-GB" smtClean="0"/>
              <a:t>06/04/2022</a:t>
            </a:fld>
            <a:endParaRPr lang="en-GB"/>
          </a:p>
        </p:txBody>
      </p:sp>
      <p:sp>
        <p:nvSpPr>
          <p:cNvPr id="5" name="Footer Placeholder 4">
            <a:extLst>
              <a:ext uri="{FF2B5EF4-FFF2-40B4-BE49-F238E27FC236}">
                <a16:creationId xmlns:a16="http://schemas.microsoft.com/office/drawing/2014/main" id="{E9D9F9CB-E234-4B6A-8D23-5B96079AFC2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EB3B409-D04A-4C2C-BC4B-6FBC43DEC763}"/>
              </a:ext>
            </a:extLst>
          </p:cNvPr>
          <p:cNvSpPr>
            <a:spLocks noGrp="1"/>
          </p:cNvSpPr>
          <p:nvPr>
            <p:ph type="sldNum" sz="quarter" idx="12"/>
          </p:nvPr>
        </p:nvSpPr>
        <p:spPr/>
        <p:txBody>
          <a:bodyPr/>
          <a:lstStyle/>
          <a:p>
            <a:fld id="{0AAD9F60-DA52-4348-AE60-BA48977569B5}" type="slidenum">
              <a:rPr lang="en-GB" smtClean="0"/>
              <a:t>‹#›</a:t>
            </a:fld>
            <a:endParaRPr lang="en-GB"/>
          </a:p>
        </p:txBody>
      </p:sp>
    </p:spTree>
    <p:extLst>
      <p:ext uri="{BB962C8B-B14F-4D97-AF65-F5344CB8AC3E}">
        <p14:creationId xmlns:p14="http://schemas.microsoft.com/office/powerpoint/2010/main" val="507104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CAE26-4959-4C70-8124-503F676B01B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3612FF0-4A17-49E4-8767-069491CC9C7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951B5F4-A7B3-4560-8C1C-CC01C56D817E}"/>
              </a:ext>
            </a:extLst>
          </p:cNvPr>
          <p:cNvSpPr>
            <a:spLocks noGrp="1"/>
          </p:cNvSpPr>
          <p:nvPr>
            <p:ph type="dt" sz="half" idx="10"/>
          </p:nvPr>
        </p:nvSpPr>
        <p:spPr/>
        <p:txBody>
          <a:bodyPr/>
          <a:lstStyle/>
          <a:p>
            <a:fld id="{66D09DE2-7454-4722-B857-A02FBADF3AFE}" type="datetimeFigureOut">
              <a:rPr lang="en-GB" smtClean="0"/>
              <a:t>06/04/2022</a:t>
            </a:fld>
            <a:endParaRPr lang="en-GB"/>
          </a:p>
        </p:txBody>
      </p:sp>
      <p:sp>
        <p:nvSpPr>
          <p:cNvPr id="5" name="Footer Placeholder 4">
            <a:extLst>
              <a:ext uri="{FF2B5EF4-FFF2-40B4-BE49-F238E27FC236}">
                <a16:creationId xmlns:a16="http://schemas.microsoft.com/office/drawing/2014/main" id="{8D623769-7DE4-4197-B888-997B32AE535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AB41D42-1595-46D1-979A-31D669FE6D9A}"/>
              </a:ext>
            </a:extLst>
          </p:cNvPr>
          <p:cNvSpPr>
            <a:spLocks noGrp="1"/>
          </p:cNvSpPr>
          <p:nvPr>
            <p:ph type="sldNum" sz="quarter" idx="12"/>
          </p:nvPr>
        </p:nvSpPr>
        <p:spPr/>
        <p:txBody>
          <a:bodyPr/>
          <a:lstStyle/>
          <a:p>
            <a:fld id="{0AAD9F60-DA52-4348-AE60-BA48977569B5}" type="slidenum">
              <a:rPr lang="en-GB" smtClean="0"/>
              <a:t>‹#›</a:t>
            </a:fld>
            <a:endParaRPr lang="en-GB"/>
          </a:p>
        </p:txBody>
      </p:sp>
    </p:spTree>
    <p:extLst>
      <p:ext uri="{BB962C8B-B14F-4D97-AF65-F5344CB8AC3E}">
        <p14:creationId xmlns:p14="http://schemas.microsoft.com/office/powerpoint/2010/main" val="31007995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06777-96E5-4E79-9B39-5C39D073ED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ADE5356-FD5F-4DB6-A34C-E7D4D4AE236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710F61E-35EF-4A01-9699-794AEDCE3901}"/>
              </a:ext>
            </a:extLst>
          </p:cNvPr>
          <p:cNvSpPr>
            <a:spLocks noGrp="1"/>
          </p:cNvSpPr>
          <p:nvPr>
            <p:ph type="dt" sz="half" idx="10"/>
          </p:nvPr>
        </p:nvSpPr>
        <p:spPr/>
        <p:txBody>
          <a:bodyPr/>
          <a:lstStyle/>
          <a:p>
            <a:fld id="{66D09DE2-7454-4722-B857-A02FBADF3AFE}" type="datetimeFigureOut">
              <a:rPr lang="en-GB" smtClean="0"/>
              <a:t>06/04/2022</a:t>
            </a:fld>
            <a:endParaRPr lang="en-GB"/>
          </a:p>
        </p:txBody>
      </p:sp>
      <p:sp>
        <p:nvSpPr>
          <p:cNvPr id="5" name="Footer Placeholder 4">
            <a:extLst>
              <a:ext uri="{FF2B5EF4-FFF2-40B4-BE49-F238E27FC236}">
                <a16:creationId xmlns:a16="http://schemas.microsoft.com/office/drawing/2014/main" id="{4644E52B-B0C8-4EE0-9A43-FD94F0C5B6E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C201F0B-71F1-4420-B571-7EBDA393E8AE}"/>
              </a:ext>
            </a:extLst>
          </p:cNvPr>
          <p:cNvSpPr>
            <a:spLocks noGrp="1"/>
          </p:cNvSpPr>
          <p:nvPr>
            <p:ph type="sldNum" sz="quarter" idx="12"/>
          </p:nvPr>
        </p:nvSpPr>
        <p:spPr/>
        <p:txBody>
          <a:bodyPr/>
          <a:lstStyle/>
          <a:p>
            <a:fld id="{0AAD9F60-DA52-4348-AE60-BA48977569B5}" type="slidenum">
              <a:rPr lang="en-GB" smtClean="0"/>
              <a:t>‹#›</a:t>
            </a:fld>
            <a:endParaRPr lang="en-GB"/>
          </a:p>
        </p:txBody>
      </p:sp>
    </p:spTree>
    <p:extLst>
      <p:ext uri="{BB962C8B-B14F-4D97-AF65-F5344CB8AC3E}">
        <p14:creationId xmlns:p14="http://schemas.microsoft.com/office/powerpoint/2010/main" val="841955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D38A0-9802-4A55-B4C1-F6ACEE62C07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28679A1-05B1-4014-A2BA-8232B14E8C2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B58ED7B-8D93-470E-BE72-869A5F85CC2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B7F8312-8BE0-4941-99E4-6FA7F1F4D054}"/>
              </a:ext>
            </a:extLst>
          </p:cNvPr>
          <p:cNvSpPr>
            <a:spLocks noGrp="1"/>
          </p:cNvSpPr>
          <p:nvPr>
            <p:ph type="dt" sz="half" idx="10"/>
          </p:nvPr>
        </p:nvSpPr>
        <p:spPr/>
        <p:txBody>
          <a:bodyPr/>
          <a:lstStyle/>
          <a:p>
            <a:fld id="{66D09DE2-7454-4722-B857-A02FBADF3AFE}" type="datetimeFigureOut">
              <a:rPr lang="en-GB" smtClean="0"/>
              <a:t>06/04/2022</a:t>
            </a:fld>
            <a:endParaRPr lang="en-GB"/>
          </a:p>
        </p:txBody>
      </p:sp>
      <p:sp>
        <p:nvSpPr>
          <p:cNvPr id="6" name="Footer Placeholder 5">
            <a:extLst>
              <a:ext uri="{FF2B5EF4-FFF2-40B4-BE49-F238E27FC236}">
                <a16:creationId xmlns:a16="http://schemas.microsoft.com/office/drawing/2014/main" id="{C0919756-8226-4C12-9C96-E3E3C7FC968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15F087E-038A-4251-824A-32C3C577EB23}"/>
              </a:ext>
            </a:extLst>
          </p:cNvPr>
          <p:cNvSpPr>
            <a:spLocks noGrp="1"/>
          </p:cNvSpPr>
          <p:nvPr>
            <p:ph type="sldNum" sz="quarter" idx="12"/>
          </p:nvPr>
        </p:nvSpPr>
        <p:spPr/>
        <p:txBody>
          <a:bodyPr/>
          <a:lstStyle/>
          <a:p>
            <a:fld id="{0AAD9F60-DA52-4348-AE60-BA48977569B5}" type="slidenum">
              <a:rPr lang="en-GB" smtClean="0"/>
              <a:t>‹#›</a:t>
            </a:fld>
            <a:endParaRPr lang="en-GB"/>
          </a:p>
        </p:txBody>
      </p:sp>
    </p:spTree>
    <p:extLst>
      <p:ext uri="{BB962C8B-B14F-4D97-AF65-F5344CB8AC3E}">
        <p14:creationId xmlns:p14="http://schemas.microsoft.com/office/powerpoint/2010/main" val="23164828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38003-E418-479A-836B-4303EB46A9D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A0E6220-42C0-4ED6-B726-44049E2238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6448656-CE8C-4251-885A-91AEE9C760A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8AD8E10-446E-41B3-A730-0565B11A49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53EE5CC-E0F7-4DB4-857B-DFD5F8315A8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9AFC975-E5CC-41BF-8D09-AF1ECEA3EE80}"/>
              </a:ext>
            </a:extLst>
          </p:cNvPr>
          <p:cNvSpPr>
            <a:spLocks noGrp="1"/>
          </p:cNvSpPr>
          <p:nvPr>
            <p:ph type="dt" sz="half" idx="10"/>
          </p:nvPr>
        </p:nvSpPr>
        <p:spPr/>
        <p:txBody>
          <a:bodyPr/>
          <a:lstStyle/>
          <a:p>
            <a:fld id="{66D09DE2-7454-4722-B857-A02FBADF3AFE}" type="datetimeFigureOut">
              <a:rPr lang="en-GB" smtClean="0"/>
              <a:t>06/04/2022</a:t>
            </a:fld>
            <a:endParaRPr lang="en-GB"/>
          </a:p>
        </p:txBody>
      </p:sp>
      <p:sp>
        <p:nvSpPr>
          <p:cNvPr id="8" name="Footer Placeholder 7">
            <a:extLst>
              <a:ext uri="{FF2B5EF4-FFF2-40B4-BE49-F238E27FC236}">
                <a16:creationId xmlns:a16="http://schemas.microsoft.com/office/drawing/2014/main" id="{ED130884-2A99-49F8-9948-D982F855C33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5834BDE-EE25-4AB9-86DD-AD0631C91FEB}"/>
              </a:ext>
            </a:extLst>
          </p:cNvPr>
          <p:cNvSpPr>
            <a:spLocks noGrp="1"/>
          </p:cNvSpPr>
          <p:nvPr>
            <p:ph type="sldNum" sz="quarter" idx="12"/>
          </p:nvPr>
        </p:nvSpPr>
        <p:spPr/>
        <p:txBody>
          <a:bodyPr/>
          <a:lstStyle/>
          <a:p>
            <a:fld id="{0AAD9F60-DA52-4348-AE60-BA48977569B5}" type="slidenum">
              <a:rPr lang="en-GB" smtClean="0"/>
              <a:t>‹#›</a:t>
            </a:fld>
            <a:endParaRPr lang="en-GB"/>
          </a:p>
        </p:txBody>
      </p:sp>
    </p:spTree>
    <p:extLst>
      <p:ext uri="{BB962C8B-B14F-4D97-AF65-F5344CB8AC3E}">
        <p14:creationId xmlns:p14="http://schemas.microsoft.com/office/powerpoint/2010/main" val="3722646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98DBA-9039-46D1-983D-4B013582C21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7F5D584-8A66-4A73-B1D6-A03156D5847C}"/>
              </a:ext>
            </a:extLst>
          </p:cNvPr>
          <p:cNvSpPr>
            <a:spLocks noGrp="1"/>
          </p:cNvSpPr>
          <p:nvPr>
            <p:ph type="dt" sz="half" idx="10"/>
          </p:nvPr>
        </p:nvSpPr>
        <p:spPr/>
        <p:txBody>
          <a:bodyPr/>
          <a:lstStyle/>
          <a:p>
            <a:fld id="{66D09DE2-7454-4722-B857-A02FBADF3AFE}" type="datetimeFigureOut">
              <a:rPr lang="en-GB" smtClean="0"/>
              <a:t>06/04/2022</a:t>
            </a:fld>
            <a:endParaRPr lang="en-GB"/>
          </a:p>
        </p:txBody>
      </p:sp>
      <p:sp>
        <p:nvSpPr>
          <p:cNvPr id="4" name="Footer Placeholder 3">
            <a:extLst>
              <a:ext uri="{FF2B5EF4-FFF2-40B4-BE49-F238E27FC236}">
                <a16:creationId xmlns:a16="http://schemas.microsoft.com/office/drawing/2014/main" id="{BAECEEB1-54DF-4061-B572-9D645B8FB9E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802456F-3B67-4BA5-A0B0-E7B596CD28BE}"/>
              </a:ext>
            </a:extLst>
          </p:cNvPr>
          <p:cNvSpPr>
            <a:spLocks noGrp="1"/>
          </p:cNvSpPr>
          <p:nvPr>
            <p:ph type="sldNum" sz="quarter" idx="12"/>
          </p:nvPr>
        </p:nvSpPr>
        <p:spPr/>
        <p:txBody>
          <a:bodyPr/>
          <a:lstStyle/>
          <a:p>
            <a:fld id="{0AAD9F60-DA52-4348-AE60-BA48977569B5}" type="slidenum">
              <a:rPr lang="en-GB" smtClean="0"/>
              <a:t>‹#›</a:t>
            </a:fld>
            <a:endParaRPr lang="en-GB"/>
          </a:p>
        </p:txBody>
      </p:sp>
    </p:spTree>
    <p:extLst>
      <p:ext uri="{BB962C8B-B14F-4D97-AF65-F5344CB8AC3E}">
        <p14:creationId xmlns:p14="http://schemas.microsoft.com/office/powerpoint/2010/main" val="7087407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151AA74-F56A-4A6A-963B-53166F14C990}"/>
              </a:ext>
            </a:extLst>
          </p:cNvPr>
          <p:cNvSpPr>
            <a:spLocks noGrp="1"/>
          </p:cNvSpPr>
          <p:nvPr>
            <p:ph type="dt" sz="half" idx="10"/>
          </p:nvPr>
        </p:nvSpPr>
        <p:spPr/>
        <p:txBody>
          <a:bodyPr/>
          <a:lstStyle/>
          <a:p>
            <a:fld id="{66D09DE2-7454-4722-B857-A02FBADF3AFE}" type="datetimeFigureOut">
              <a:rPr lang="en-GB" smtClean="0"/>
              <a:t>06/04/2022</a:t>
            </a:fld>
            <a:endParaRPr lang="en-GB"/>
          </a:p>
        </p:txBody>
      </p:sp>
      <p:sp>
        <p:nvSpPr>
          <p:cNvPr id="3" name="Footer Placeholder 2">
            <a:extLst>
              <a:ext uri="{FF2B5EF4-FFF2-40B4-BE49-F238E27FC236}">
                <a16:creationId xmlns:a16="http://schemas.microsoft.com/office/drawing/2014/main" id="{2C7B840D-D637-4405-803E-5EFB05660F1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11C2AB2-E4CD-498F-BADF-18A3350A82F7}"/>
              </a:ext>
            </a:extLst>
          </p:cNvPr>
          <p:cNvSpPr>
            <a:spLocks noGrp="1"/>
          </p:cNvSpPr>
          <p:nvPr>
            <p:ph type="sldNum" sz="quarter" idx="12"/>
          </p:nvPr>
        </p:nvSpPr>
        <p:spPr/>
        <p:txBody>
          <a:bodyPr/>
          <a:lstStyle/>
          <a:p>
            <a:fld id="{0AAD9F60-DA52-4348-AE60-BA48977569B5}" type="slidenum">
              <a:rPr lang="en-GB" smtClean="0"/>
              <a:t>‹#›</a:t>
            </a:fld>
            <a:endParaRPr lang="en-GB"/>
          </a:p>
        </p:txBody>
      </p:sp>
    </p:spTree>
    <p:extLst>
      <p:ext uri="{BB962C8B-B14F-4D97-AF65-F5344CB8AC3E}">
        <p14:creationId xmlns:p14="http://schemas.microsoft.com/office/powerpoint/2010/main" val="79425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ECEFE-6242-4B83-BDA3-EAF4F47636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9CEB410-8F43-46CE-AED6-C5EDCEAD5AB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B973A09-B9EB-4F6C-8E6F-3EE7F7BAFF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1B1C8F-C2F1-4D65-8AB4-02BFDF64CD55}"/>
              </a:ext>
            </a:extLst>
          </p:cNvPr>
          <p:cNvSpPr>
            <a:spLocks noGrp="1"/>
          </p:cNvSpPr>
          <p:nvPr>
            <p:ph type="dt" sz="half" idx="10"/>
          </p:nvPr>
        </p:nvSpPr>
        <p:spPr/>
        <p:txBody>
          <a:bodyPr/>
          <a:lstStyle/>
          <a:p>
            <a:fld id="{66D09DE2-7454-4722-B857-A02FBADF3AFE}" type="datetimeFigureOut">
              <a:rPr lang="en-GB" smtClean="0"/>
              <a:t>06/04/2022</a:t>
            </a:fld>
            <a:endParaRPr lang="en-GB"/>
          </a:p>
        </p:txBody>
      </p:sp>
      <p:sp>
        <p:nvSpPr>
          <p:cNvPr id="6" name="Footer Placeholder 5">
            <a:extLst>
              <a:ext uri="{FF2B5EF4-FFF2-40B4-BE49-F238E27FC236}">
                <a16:creationId xmlns:a16="http://schemas.microsoft.com/office/drawing/2014/main" id="{8E382B18-1E61-4920-A5B8-7F548CFA351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F1B96E8-058A-4161-A778-59693CEBED9C}"/>
              </a:ext>
            </a:extLst>
          </p:cNvPr>
          <p:cNvSpPr>
            <a:spLocks noGrp="1"/>
          </p:cNvSpPr>
          <p:nvPr>
            <p:ph type="sldNum" sz="quarter" idx="12"/>
          </p:nvPr>
        </p:nvSpPr>
        <p:spPr/>
        <p:txBody>
          <a:bodyPr/>
          <a:lstStyle/>
          <a:p>
            <a:fld id="{0AAD9F60-DA52-4348-AE60-BA48977569B5}" type="slidenum">
              <a:rPr lang="en-GB" smtClean="0"/>
              <a:t>‹#›</a:t>
            </a:fld>
            <a:endParaRPr lang="en-GB"/>
          </a:p>
        </p:txBody>
      </p:sp>
    </p:spTree>
    <p:extLst>
      <p:ext uri="{BB962C8B-B14F-4D97-AF65-F5344CB8AC3E}">
        <p14:creationId xmlns:p14="http://schemas.microsoft.com/office/powerpoint/2010/main" val="1039141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027F4-EEF5-47D5-B90C-2A30E1134C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8BAC194-ABCA-4F35-B67F-B4FF494028A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8FE181E-A868-4BA9-811F-DBF23E7FF8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41DFF9-97CB-4256-85CB-2AE76B9AD9BB}"/>
              </a:ext>
            </a:extLst>
          </p:cNvPr>
          <p:cNvSpPr>
            <a:spLocks noGrp="1"/>
          </p:cNvSpPr>
          <p:nvPr>
            <p:ph type="dt" sz="half" idx="10"/>
          </p:nvPr>
        </p:nvSpPr>
        <p:spPr/>
        <p:txBody>
          <a:bodyPr/>
          <a:lstStyle/>
          <a:p>
            <a:fld id="{66D09DE2-7454-4722-B857-A02FBADF3AFE}" type="datetimeFigureOut">
              <a:rPr lang="en-GB" smtClean="0"/>
              <a:t>06/04/2022</a:t>
            </a:fld>
            <a:endParaRPr lang="en-GB"/>
          </a:p>
        </p:txBody>
      </p:sp>
      <p:sp>
        <p:nvSpPr>
          <p:cNvPr id="6" name="Footer Placeholder 5">
            <a:extLst>
              <a:ext uri="{FF2B5EF4-FFF2-40B4-BE49-F238E27FC236}">
                <a16:creationId xmlns:a16="http://schemas.microsoft.com/office/drawing/2014/main" id="{77FBAD62-FB64-440B-AEC7-95A35646E11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A8A4C04-693D-4FD0-A213-55CBBB33FF17}"/>
              </a:ext>
            </a:extLst>
          </p:cNvPr>
          <p:cNvSpPr>
            <a:spLocks noGrp="1"/>
          </p:cNvSpPr>
          <p:nvPr>
            <p:ph type="sldNum" sz="quarter" idx="12"/>
          </p:nvPr>
        </p:nvSpPr>
        <p:spPr/>
        <p:txBody>
          <a:bodyPr/>
          <a:lstStyle/>
          <a:p>
            <a:fld id="{0AAD9F60-DA52-4348-AE60-BA48977569B5}" type="slidenum">
              <a:rPr lang="en-GB" smtClean="0"/>
              <a:t>‹#›</a:t>
            </a:fld>
            <a:endParaRPr lang="en-GB"/>
          </a:p>
        </p:txBody>
      </p:sp>
    </p:spTree>
    <p:extLst>
      <p:ext uri="{BB962C8B-B14F-4D97-AF65-F5344CB8AC3E}">
        <p14:creationId xmlns:p14="http://schemas.microsoft.com/office/powerpoint/2010/main" val="9387364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3CD4F-B3F6-4CD7-A0A7-E34ED87012B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B598575-530F-4E28-AC21-7055214BD86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2397850-1329-4D82-9FD9-CA673BA0B38D}"/>
              </a:ext>
            </a:extLst>
          </p:cNvPr>
          <p:cNvSpPr>
            <a:spLocks noGrp="1"/>
          </p:cNvSpPr>
          <p:nvPr>
            <p:ph type="dt" sz="half" idx="10"/>
          </p:nvPr>
        </p:nvSpPr>
        <p:spPr/>
        <p:txBody>
          <a:bodyPr/>
          <a:lstStyle/>
          <a:p>
            <a:fld id="{66D09DE2-7454-4722-B857-A02FBADF3AFE}" type="datetimeFigureOut">
              <a:rPr lang="en-GB" smtClean="0"/>
              <a:t>06/04/2022</a:t>
            </a:fld>
            <a:endParaRPr lang="en-GB"/>
          </a:p>
        </p:txBody>
      </p:sp>
      <p:sp>
        <p:nvSpPr>
          <p:cNvPr id="5" name="Footer Placeholder 4">
            <a:extLst>
              <a:ext uri="{FF2B5EF4-FFF2-40B4-BE49-F238E27FC236}">
                <a16:creationId xmlns:a16="http://schemas.microsoft.com/office/drawing/2014/main" id="{B38ACFEA-CCA8-47BF-B625-B3B9993B8D5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E8B293A-B2B5-4B85-9580-57A8B808131E}"/>
              </a:ext>
            </a:extLst>
          </p:cNvPr>
          <p:cNvSpPr>
            <a:spLocks noGrp="1"/>
          </p:cNvSpPr>
          <p:nvPr>
            <p:ph type="sldNum" sz="quarter" idx="12"/>
          </p:nvPr>
        </p:nvSpPr>
        <p:spPr/>
        <p:txBody>
          <a:bodyPr/>
          <a:lstStyle/>
          <a:p>
            <a:fld id="{0AAD9F60-DA52-4348-AE60-BA48977569B5}" type="slidenum">
              <a:rPr lang="en-GB" smtClean="0"/>
              <a:t>‹#›</a:t>
            </a:fld>
            <a:endParaRPr lang="en-GB"/>
          </a:p>
        </p:txBody>
      </p:sp>
    </p:spTree>
    <p:extLst>
      <p:ext uri="{BB962C8B-B14F-4D97-AF65-F5344CB8AC3E}">
        <p14:creationId xmlns:p14="http://schemas.microsoft.com/office/powerpoint/2010/main" val="20545577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36F494-02AB-45FA-89D1-6DD0091D907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9BEEBAF-B778-46AB-94CC-1B13DD42E3A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0CB88AE-9D13-4EC9-803A-B276AF4C92A4}"/>
              </a:ext>
            </a:extLst>
          </p:cNvPr>
          <p:cNvSpPr>
            <a:spLocks noGrp="1"/>
          </p:cNvSpPr>
          <p:nvPr>
            <p:ph type="dt" sz="half" idx="10"/>
          </p:nvPr>
        </p:nvSpPr>
        <p:spPr/>
        <p:txBody>
          <a:bodyPr/>
          <a:lstStyle/>
          <a:p>
            <a:fld id="{66D09DE2-7454-4722-B857-A02FBADF3AFE}" type="datetimeFigureOut">
              <a:rPr lang="en-GB" smtClean="0"/>
              <a:t>06/04/2022</a:t>
            </a:fld>
            <a:endParaRPr lang="en-GB"/>
          </a:p>
        </p:txBody>
      </p:sp>
      <p:sp>
        <p:nvSpPr>
          <p:cNvPr id="5" name="Footer Placeholder 4">
            <a:extLst>
              <a:ext uri="{FF2B5EF4-FFF2-40B4-BE49-F238E27FC236}">
                <a16:creationId xmlns:a16="http://schemas.microsoft.com/office/drawing/2014/main" id="{27A15D97-F931-45BA-A191-1822078990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58FA0FE-245D-4169-ADFC-00A24BC704D4}"/>
              </a:ext>
            </a:extLst>
          </p:cNvPr>
          <p:cNvSpPr>
            <a:spLocks noGrp="1"/>
          </p:cNvSpPr>
          <p:nvPr>
            <p:ph type="sldNum" sz="quarter" idx="12"/>
          </p:nvPr>
        </p:nvSpPr>
        <p:spPr/>
        <p:txBody>
          <a:bodyPr/>
          <a:lstStyle/>
          <a:p>
            <a:fld id="{0AAD9F60-DA52-4348-AE60-BA48977569B5}" type="slidenum">
              <a:rPr lang="en-GB" smtClean="0"/>
              <a:t>‹#›</a:t>
            </a:fld>
            <a:endParaRPr lang="en-GB"/>
          </a:p>
        </p:txBody>
      </p:sp>
    </p:spTree>
    <p:extLst>
      <p:ext uri="{BB962C8B-B14F-4D97-AF65-F5344CB8AC3E}">
        <p14:creationId xmlns:p14="http://schemas.microsoft.com/office/powerpoint/2010/main" val="3807610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53DC10-5F73-48D2-861D-C1850BD3B0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AFF57FE-06C1-48E1-9950-EAF55514F3A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49FAF26-72B3-4494-8DAC-6A8C4E9A06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D09DE2-7454-4722-B857-A02FBADF3AFE}" type="datetimeFigureOut">
              <a:rPr lang="en-GB" smtClean="0"/>
              <a:t>06/04/2022</a:t>
            </a:fld>
            <a:endParaRPr lang="en-GB"/>
          </a:p>
        </p:txBody>
      </p:sp>
      <p:sp>
        <p:nvSpPr>
          <p:cNvPr id="5" name="Footer Placeholder 4">
            <a:extLst>
              <a:ext uri="{FF2B5EF4-FFF2-40B4-BE49-F238E27FC236}">
                <a16:creationId xmlns:a16="http://schemas.microsoft.com/office/drawing/2014/main" id="{0DF47534-93AB-48D8-AD94-5B781F085F7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7656A40-FDB5-4237-9CF9-77528DEFA7F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AD9F60-DA52-4348-AE60-BA48977569B5}" type="slidenum">
              <a:rPr lang="en-GB" smtClean="0"/>
              <a:t>‹#›</a:t>
            </a:fld>
            <a:endParaRPr lang="en-GB"/>
          </a:p>
        </p:txBody>
      </p:sp>
    </p:spTree>
    <p:extLst>
      <p:ext uri="{BB962C8B-B14F-4D97-AF65-F5344CB8AC3E}">
        <p14:creationId xmlns:p14="http://schemas.microsoft.com/office/powerpoint/2010/main" val="38965912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9EB47-A659-4B85-A05E-706DCB8594FD}"/>
              </a:ext>
            </a:extLst>
          </p:cNvPr>
          <p:cNvSpPr>
            <a:spLocks noGrp="1"/>
          </p:cNvSpPr>
          <p:nvPr>
            <p:ph type="ctrTitle"/>
          </p:nvPr>
        </p:nvSpPr>
        <p:spPr/>
        <p:txBody>
          <a:bodyPr/>
          <a:lstStyle/>
          <a:p>
            <a:r>
              <a:rPr lang="en-GB" dirty="0"/>
              <a:t>GOOS Finance</a:t>
            </a:r>
          </a:p>
        </p:txBody>
      </p:sp>
      <p:sp>
        <p:nvSpPr>
          <p:cNvPr id="3" name="Subtitle 2">
            <a:extLst>
              <a:ext uri="{FF2B5EF4-FFF2-40B4-BE49-F238E27FC236}">
                <a16:creationId xmlns:a16="http://schemas.microsoft.com/office/drawing/2014/main" id="{0E506C4F-EFDF-44ED-AF80-37571C122451}"/>
              </a:ext>
            </a:extLst>
          </p:cNvPr>
          <p:cNvSpPr>
            <a:spLocks noGrp="1"/>
          </p:cNvSpPr>
          <p:nvPr>
            <p:ph type="subTitle" idx="1"/>
          </p:nvPr>
        </p:nvSpPr>
        <p:spPr/>
        <p:txBody>
          <a:bodyPr/>
          <a:lstStyle/>
          <a:p>
            <a:r>
              <a:rPr lang="en-GB" dirty="0"/>
              <a:t>Whitepaper</a:t>
            </a:r>
          </a:p>
        </p:txBody>
      </p:sp>
    </p:spTree>
    <p:extLst>
      <p:ext uri="{BB962C8B-B14F-4D97-AF65-F5344CB8AC3E}">
        <p14:creationId xmlns:p14="http://schemas.microsoft.com/office/powerpoint/2010/main" val="21477205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040D2-E1ED-40D1-97AB-30D0631F1705}"/>
              </a:ext>
            </a:extLst>
          </p:cNvPr>
          <p:cNvSpPr>
            <a:spLocks noGrp="1"/>
          </p:cNvSpPr>
          <p:nvPr>
            <p:ph type="title"/>
          </p:nvPr>
        </p:nvSpPr>
        <p:spPr/>
        <p:txBody>
          <a:bodyPr/>
          <a:lstStyle/>
          <a:p>
            <a:r>
              <a:rPr lang="en-GB" dirty="0"/>
              <a:t>Table of content</a:t>
            </a:r>
          </a:p>
        </p:txBody>
      </p:sp>
      <p:sp>
        <p:nvSpPr>
          <p:cNvPr id="3" name="Content Placeholder 2">
            <a:extLst>
              <a:ext uri="{FF2B5EF4-FFF2-40B4-BE49-F238E27FC236}">
                <a16:creationId xmlns:a16="http://schemas.microsoft.com/office/drawing/2014/main" id="{CA2BD0D9-2120-4047-BA0E-FF0B079579C8}"/>
              </a:ext>
            </a:extLst>
          </p:cNvPr>
          <p:cNvSpPr>
            <a:spLocks noGrp="1"/>
          </p:cNvSpPr>
          <p:nvPr>
            <p:ph idx="1"/>
          </p:nvPr>
        </p:nvSpPr>
        <p:spPr>
          <a:xfrm>
            <a:off x="757518" y="1388595"/>
            <a:ext cx="3996017" cy="5395445"/>
          </a:xfrm>
        </p:spPr>
        <p:txBody>
          <a:bodyPr>
            <a:normAutofit fontScale="25000" lnSpcReduction="20000"/>
          </a:bodyPr>
          <a:lstStyle/>
          <a:p>
            <a:pPr>
              <a:lnSpc>
                <a:spcPct val="107000"/>
              </a:lnSpc>
              <a:spcAft>
                <a:spcPts val="800"/>
              </a:spcAft>
            </a:pPr>
            <a:r>
              <a:rPr lang="en-GB" sz="7200" dirty="0">
                <a:effectLst/>
                <a:latin typeface="Calibri" panose="020F0502020204030204" pitchFamily="34" charset="0"/>
                <a:ea typeface="Calibri" panose="020F0502020204030204" pitchFamily="34" charset="0"/>
                <a:cs typeface="Times New Roman" panose="02020603050405020304" pitchFamily="18" charset="0"/>
              </a:rPr>
              <a:t>Executive summary </a:t>
            </a:r>
          </a:p>
          <a:p>
            <a:pPr>
              <a:lnSpc>
                <a:spcPct val="107000"/>
              </a:lnSpc>
              <a:spcAft>
                <a:spcPts val="800"/>
              </a:spcAft>
            </a:pPr>
            <a:r>
              <a:rPr lang="en-GB" sz="7200" dirty="0">
                <a:effectLst/>
                <a:latin typeface="Calibri" panose="020F0502020204030204" pitchFamily="34" charset="0"/>
                <a:ea typeface="Calibri" panose="020F0502020204030204" pitchFamily="34" charset="0"/>
                <a:cs typeface="Times New Roman" panose="02020603050405020304" pitchFamily="18" charset="0"/>
              </a:rPr>
              <a:t>What we stand for </a:t>
            </a:r>
          </a:p>
          <a:p>
            <a:pPr>
              <a:lnSpc>
                <a:spcPct val="107000"/>
              </a:lnSpc>
              <a:spcAft>
                <a:spcPts val="800"/>
              </a:spcAft>
            </a:pPr>
            <a:r>
              <a:rPr lang="en-GB" sz="7200" dirty="0">
                <a:effectLst/>
                <a:latin typeface="Calibri" panose="020F0502020204030204" pitchFamily="34" charset="0"/>
                <a:ea typeface="Calibri" panose="020F0502020204030204" pitchFamily="34" charset="0"/>
                <a:cs typeface="Times New Roman" panose="02020603050405020304" pitchFamily="18" charset="0"/>
              </a:rPr>
              <a:t>Problem</a:t>
            </a:r>
          </a:p>
          <a:p>
            <a:pPr>
              <a:lnSpc>
                <a:spcPct val="107000"/>
              </a:lnSpc>
              <a:spcAft>
                <a:spcPts val="800"/>
              </a:spcAft>
            </a:pPr>
            <a:r>
              <a:rPr lang="en-GB" sz="7200" dirty="0">
                <a:effectLst/>
                <a:latin typeface="Calibri" panose="020F0502020204030204" pitchFamily="34" charset="0"/>
                <a:ea typeface="Calibri" panose="020F0502020204030204" pitchFamily="34" charset="0"/>
                <a:cs typeface="Times New Roman" panose="02020603050405020304" pitchFamily="18" charset="0"/>
              </a:rPr>
              <a:t>Solution</a:t>
            </a:r>
          </a:p>
          <a:p>
            <a:pPr>
              <a:lnSpc>
                <a:spcPct val="107000"/>
              </a:lnSpc>
              <a:spcAft>
                <a:spcPts val="800"/>
              </a:spcAft>
            </a:pPr>
            <a:r>
              <a:rPr lang="en-GB" sz="7200" dirty="0">
                <a:effectLst/>
                <a:latin typeface="Calibri" panose="020F0502020204030204" pitchFamily="34" charset="0"/>
                <a:ea typeface="Calibri" panose="020F0502020204030204" pitchFamily="34" charset="0"/>
                <a:cs typeface="Times New Roman" panose="02020603050405020304" pitchFamily="18" charset="0"/>
              </a:rPr>
              <a:t>Our Products </a:t>
            </a:r>
          </a:p>
          <a:p>
            <a:pPr>
              <a:lnSpc>
                <a:spcPct val="107000"/>
              </a:lnSpc>
              <a:spcAft>
                <a:spcPts val="800"/>
              </a:spcAft>
            </a:pPr>
            <a:r>
              <a:rPr lang="en-GB" sz="7200" dirty="0">
                <a:effectLst/>
                <a:latin typeface="Calibri" panose="020F0502020204030204" pitchFamily="34" charset="0"/>
                <a:ea typeface="Calibri" panose="020F0502020204030204" pitchFamily="34" charset="0"/>
                <a:cs typeface="Times New Roman" panose="02020603050405020304" pitchFamily="18" charset="0"/>
              </a:rPr>
              <a:t>Business Model </a:t>
            </a:r>
          </a:p>
          <a:p>
            <a:pPr>
              <a:lnSpc>
                <a:spcPct val="107000"/>
              </a:lnSpc>
              <a:spcAft>
                <a:spcPts val="800"/>
              </a:spcAft>
            </a:pPr>
            <a:r>
              <a:rPr lang="en-GB" sz="7200" dirty="0">
                <a:effectLst/>
                <a:latin typeface="Calibri" panose="020F0502020204030204" pitchFamily="34" charset="0"/>
                <a:ea typeface="Calibri" panose="020F0502020204030204" pitchFamily="34" charset="0"/>
                <a:cs typeface="Times New Roman" panose="02020603050405020304" pitchFamily="18" charset="0"/>
              </a:rPr>
              <a:t>Products and Services </a:t>
            </a:r>
          </a:p>
          <a:p>
            <a:pPr lvl="1">
              <a:lnSpc>
                <a:spcPct val="107000"/>
              </a:lnSpc>
              <a:buFont typeface="Courier New" panose="02070309020205020404" pitchFamily="49" charset="0"/>
              <a:buChar char="o"/>
            </a:pPr>
            <a:r>
              <a:rPr lang="en-GB" sz="6800" dirty="0">
                <a:effectLst/>
                <a:latin typeface="Calibri" panose="020F0502020204030204" pitchFamily="34" charset="0"/>
                <a:ea typeface="Calibri" panose="020F0502020204030204" pitchFamily="34" charset="0"/>
                <a:cs typeface="Times New Roman" panose="02020603050405020304" pitchFamily="18" charset="0"/>
              </a:rPr>
              <a:t>GOOSPAY</a:t>
            </a:r>
          </a:p>
          <a:p>
            <a:pPr lvl="1">
              <a:lnSpc>
                <a:spcPct val="107000"/>
              </a:lnSpc>
              <a:buFont typeface="Courier New" panose="02070309020205020404" pitchFamily="49" charset="0"/>
              <a:buChar char="o"/>
            </a:pPr>
            <a:r>
              <a:rPr lang="en-GB" sz="6800" dirty="0">
                <a:effectLst/>
                <a:latin typeface="Calibri" panose="020F0502020204030204" pitchFamily="34" charset="0"/>
                <a:ea typeface="Calibri" panose="020F0502020204030204" pitchFamily="34" charset="0"/>
                <a:cs typeface="Times New Roman" panose="02020603050405020304" pitchFamily="18" charset="0"/>
              </a:rPr>
              <a:t>GOOSPAD</a:t>
            </a:r>
          </a:p>
          <a:p>
            <a:pPr lvl="1">
              <a:lnSpc>
                <a:spcPct val="107000"/>
              </a:lnSpc>
              <a:buFont typeface="Courier New" panose="02070309020205020404" pitchFamily="49" charset="0"/>
              <a:buChar char="o"/>
            </a:pPr>
            <a:r>
              <a:rPr lang="en-GB" sz="6800" dirty="0">
                <a:effectLst/>
                <a:latin typeface="Calibri" panose="020F0502020204030204" pitchFamily="34" charset="0"/>
                <a:ea typeface="Calibri" panose="020F0502020204030204" pitchFamily="34" charset="0"/>
                <a:cs typeface="Times New Roman" panose="02020603050405020304" pitchFamily="18" charset="0"/>
              </a:rPr>
              <a:t>GOOSCASH</a:t>
            </a:r>
          </a:p>
          <a:p>
            <a:pPr lvl="1">
              <a:lnSpc>
                <a:spcPct val="107000"/>
              </a:lnSpc>
              <a:spcAft>
                <a:spcPts val="800"/>
              </a:spcAft>
              <a:buFont typeface="Courier New" panose="02070309020205020404" pitchFamily="49" charset="0"/>
              <a:buChar char="o"/>
            </a:pPr>
            <a:r>
              <a:rPr lang="en-GB" sz="6800" dirty="0">
                <a:effectLst/>
                <a:latin typeface="Calibri" panose="020F0502020204030204" pitchFamily="34" charset="0"/>
                <a:ea typeface="Calibri" panose="020F0502020204030204" pitchFamily="34" charset="0"/>
                <a:cs typeface="Times New Roman" panose="02020603050405020304" pitchFamily="18" charset="0"/>
              </a:rPr>
              <a:t>GOOS Earn</a:t>
            </a:r>
          </a:p>
          <a:p>
            <a:pPr>
              <a:lnSpc>
                <a:spcPct val="107000"/>
              </a:lnSpc>
              <a:spcAft>
                <a:spcPts val="800"/>
              </a:spcAft>
            </a:pPr>
            <a:r>
              <a:rPr lang="en-GB" sz="7200" dirty="0">
                <a:effectLst/>
                <a:latin typeface="Calibri" panose="020F0502020204030204" pitchFamily="34" charset="0"/>
                <a:ea typeface="Calibri" panose="020F0502020204030204" pitchFamily="34" charset="0"/>
                <a:cs typeface="Times New Roman" panose="02020603050405020304" pitchFamily="18" charset="0"/>
              </a:rPr>
              <a:t>Our Market</a:t>
            </a:r>
          </a:p>
          <a:p>
            <a:pPr>
              <a:lnSpc>
                <a:spcPct val="107000"/>
              </a:lnSpc>
              <a:spcAft>
                <a:spcPts val="800"/>
              </a:spcAft>
            </a:pPr>
            <a:r>
              <a:rPr lang="en-GB" sz="7200" dirty="0">
                <a:latin typeface="Calibri" panose="020F0502020204030204" pitchFamily="34" charset="0"/>
                <a:cs typeface="Times New Roman" panose="02020603050405020304" pitchFamily="18" charset="0"/>
              </a:rPr>
              <a:t>Our customers</a:t>
            </a:r>
          </a:p>
          <a:p>
            <a:pPr marL="0" indent="0">
              <a:buNone/>
            </a:pPr>
            <a:endParaRPr lang="en-GB" dirty="0"/>
          </a:p>
        </p:txBody>
      </p:sp>
      <p:sp>
        <p:nvSpPr>
          <p:cNvPr id="4" name="Content Placeholder 2">
            <a:extLst>
              <a:ext uri="{FF2B5EF4-FFF2-40B4-BE49-F238E27FC236}">
                <a16:creationId xmlns:a16="http://schemas.microsoft.com/office/drawing/2014/main" id="{80B4C0C4-27EE-4F1B-BE79-C0EBD1272A41}"/>
              </a:ext>
            </a:extLst>
          </p:cNvPr>
          <p:cNvSpPr txBox="1">
            <a:spLocks/>
          </p:cNvSpPr>
          <p:nvPr/>
        </p:nvSpPr>
        <p:spPr>
          <a:xfrm>
            <a:off x="5440458" y="1561120"/>
            <a:ext cx="3996017" cy="5162410"/>
          </a:xfrm>
          <a:prstGeom prst="rect">
            <a:avLst/>
          </a:prstGeom>
        </p:spPr>
        <p:txBody>
          <a:bodyPr vert="horz" lIns="91440" tIns="45720" rIns="91440" bIns="45720" rtlCol="0">
            <a:normAutofit fontScale="3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7000"/>
              </a:lnSpc>
              <a:spcAft>
                <a:spcPts val="800"/>
              </a:spcAft>
            </a:pPr>
            <a:r>
              <a:rPr lang="en-GB" sz="6000" dirty="0">
                <a:effectLst/>
                <a:latin typeface="Calibri" panose="020F0502020204030204" pitchFamily="34" charset="0"/>
                <a:ea typeface="Calibri" panose="020F0502020204030204" pitchFamily="34" charset="0"/>
                <a:cs typeface="Times New Roman" panose="02020603050405020304" pitchFamily="18" charset="0"/>
              </a:rPr>
              <a:t>Customer Acquisition </a:t>
            </a:r>
          </a:p>
          <a:p>
            <a:pPr lvl="1">
              <a:lnSpc>
                <a:spcPct val="107000"/>
              </a:lnSpc>
              <a:buFont typeface="Courier New" panose="02070309020205020404" pitchFamily="49" charset="0"/>
              <a:buChar char="o"/>
            </a:pPr>
            <a:r>
              <a:rPr lang="en-GB" sz="5200" dirty="0">
                <a:latin typeface="Calibri" panose="020F0502020204030204" pitchFamily="34" charset="0"/>
                <a:ea typeface="Calibri" panose="020F0502020204030204" pitchFamily="34" charset="0"/>
                <a:cs typeface="Times New Roman" panose="02020603050405020304" pitchFamily="18" charset="0"/>
              </a:rPr>
              <a:t>Airdrops campaigns </a:t>
            </a:r>
          </a:p>
          <a:p>
            <a:pPr lvl="1">
              <a:lnSpc>
                <a:spcPct val="107000"/>
              </a:lnSpc>
              <a:buFont typeface="Courier New" panose="02070309020205020404" pitchFamily="49" charset="0"/>
              <a:buChar char="o"/>
            </a:pPr>
            <a:r>
              <a:rPr lang="en-GB" sz="5200" dirty="0">
                <a:latin typeface="Calibri" panose="020F0502020204030204" pitchFamily="34" charset="0"/>
                <a:ea typeface="Calibri" panose="020F0502020204030204" pitchFamily="34" charset="0"/>
                <a:cs typeface="Times New Roman" panose="02020603050405020304" pitchFamily="18" charset="0"/>
              </a:rPr>
              <a:t>Referral and affiliate programs </a:t>
            </a:r>
          </a:p>
          <a:p>
            <a:pPr lvl="1">
              <a:lnSpc>
                <a:spcPct val="107000"/>
              </a:lnSpc>
              <a:buFont typeface="Courier New" panose="02070309020205020404" pitchFamily="49" charset="0"/>
              <a:buChar char="o"/>
            </a:pPr>
            <a:r>
              <a:rPr lang="en-GB" sz="5200" dirty="0">
                <a:latin typeface="Calibri" panose="020F0502020204030204" pitchFamily="34" charset="0"/>
                <a:ea typeface="Calibri" panose="020F0502020204030204" pitchFamily="34" charset="0"/>
                <a:cs typeface="Times New Roman" panose="02020603050405020304" pitchFamily="18" charset="0"/>
              </a:rPr>
              <a:t>Strategic partnerships </a:t>
            </a:r>
          </a:p>
          <a:p>
            <a:pPr lvl="1">
              <a:lnSpc>
                <a:spcPct val="107000"/>
              </a:lnSpc>
              <a:spcAft>
                <a:spcPts val="800"/>
              </a:spcAft>
              <a:buFont typeface="Courier New" panose="02070309020205020404" pitchFamily="49" charset="0"/>
              <a:buChar char="o"/>
            </a:pPr>
            <a:r>
              <a:rPr lang="en-GB" sz="5200" dirty="0">
                <a:latin typeface="Calibri" panose="020F0502020204030204" pitchFamily="34" charset="0"/>
                <a:ea typeface="Calibri" panose="020F0502020204030204" pitchFamily="34" charset="0"/>
                <a:cs typeface="Times New Roman" panose="02020603050405020304" pitchFamily="18" charset="0"/>
              </a:rPr>
              <a:t>Influencers and content marketing </a:t>
            </a:r>
          </a:p>
          <a:p>
            <a:pPr>
              <a:lnSpc>
                <a:spcPct val="107000"/>
              </a:lnSpc>
              <a:spcAft>
                <a:spcPts val="800"/>
              </a:spcAft>
            </a:pPr>
            <a:r>
              <a:rPr lang="en-GB" sz="5600" dirty="0">
                <a:latin typeface="Calibri" panose="020F0502020204030204" pitchFamily="34" charset="0"/>
                <a:ea typeface="Calibri" panose="020F0502020204030204" pitchFamily="34" charset="0"/>
                <a:cs typeface="Times New Roman" panose="02020603050405020304" pitchFamily="18" charset="0"/>
              </a:rPr>
              <a:t>Tokenomics </a:t>
            </a:r>
          </a:p>
          <a:p>
            <a:pPr lvl="1">
              <a:lnSpc>
                <a:spcPct val="107000"/>
              </a:lnSpc>
              <a:buFont typeface="Courier New" panose="02070309020205020404" pitchFamily="49" charset="0"/>
              <a:buChar char="o"/>
            </a:pPr>
            <a:r>
              <a:rPr lang="en-GB" sz="5200" dirty="0">
                <a:latin typeface="Calibri" panose="020F0502020204030204" pitchFamily="34" charset="0"/>
                <a:ea typeface="Calibri" panose="020F0502020204030204" pitchFamily="34" charset="0"/>
                <a:cs typeface="Times New Roman" panose="02020603050405020304" pitchFamily="18" charset="0"/>
              </a:rPr>
              <a:t>Initial Token distribution </a:t>
            </a:r>
          </a:p>
          <a:p>
            <a:pPr lvl="1">
              <a:lnSpc>
                <a:spcPct val="107000"/>
              </a:lnSpc>
              <a:buFont typeface="Courier New" panose="02070309020205020404" pitchFamily="49" charset="0"/>
              <a:buChar char="o"/>
            </a:pPr>
            <a:r>
              <a:rPr lang="en-GB" sz="5200" dirty="0">
                <a:latin typeface="Calibri" panose="020F0502020204030204" pitchFamily="34" charset="0"/>
                <a:ea typeface="Calibri" panose="020F0502020204030204" pitchFamily="34" charset="0"/>
                <a:cs typeface="Times New Roman" panose="02020603050405020304" pitchFamily="18" charset="0"/>
              </a:rPr>
              <a:t>Vesting schedule </a:t>
            </a:r>
          </a:p>
          <a:p>
            <a:pPr lvl="1">
              <a:lnSpc>
                <a:spcPct val="107000"/>
              </a:lnSpc>
              <a:buFont typeface="Courier New" panose="02070309020205020404" pitchFamily="49" charset="0"/>
              <a:buChar char="o"/>
            </a:pPr>
            <a:r>
              <a:rPr lang="en-GB" sz="5200" dirty="0">
                <a:latin typeface="Calibri" panose="020F0502020204030204" pitchFamily="34" charset="0"/>
                <a:ea typeface="Calibri" panose="020F0502020204030204" pitchFamily="34" charset="0"/>
                <a:cs typeface="Times New Roman" panose="02020603050405020304" pitchFamily="18" charset="0"/>
              </a:rPr>
              <a:t>Token utility</a:t>
            </a:r>
          </a:p>
          <a:p>
            <a:pPr lvl="1">
              <a:lnSpc>
                <a:spcPct val="107000"/>
              </a:lnSpc>
              <a:spcAft>
                <a:spcPts val="800"/>
              </a:spcAft>
              <a:buFont typeface="Courier New" panose="02070309020205020404" pitchFamily="49" charset="0"/>
              <a:buChar char="o"/>
            </a:pPr>
            <a:r>
              <a:rPr lang="en-GB" sz="5200" dirty="0">
                <a:latin typeface="Calibri" panose="020F0502020204030204" pitchFamily="34" charset="0"/>
                <a:ea typeface="Calibri" panose="020F0502020204030204" pitchFamily="34" charset="0"/>
                <a:cs typeface="Times New Roman" panose="02020603050405020304" pitchFamily="18" charset="0"/>
              </a:rPr>
              <a:t>Token Burning Mechanism </a:t>
            </a:r>
          </a:p>
          <a:p>
            <a:pPr>
              <a:lnSpc>
                <a:spcPct val="107000"/>
              </a:lnSpc>
              <a:spcAft>
                <a:spcPts val="800"/>
              </a:spcAft>
            </a:pPr>
            <a:r>
              <a:rPr lang="en-GB" sz="5600" dirty="0">
                <a:latin typeface="Calibri" panose="020F0502020204030204" pitchFamily="34" charset="0"/>
                <a:ea typeface="Calibri" panose="020F0502020204030204" pitchFamily="34" charset="0"/>
                <a:cs typeface="Times New Roman" panose="02020603050405020304" pitchFamily="18" charset="0"/>
              </a:rPr>
              <a:t>Roadmap</a:t>
            </a:r>
          </a:p>
          <a:p>
            <a:pPr>
              <a:lnSpc>
                <a:spcPct val="107000"/>
              </a:lnSpc>
              <a:spcAft>
                <a:spcPts val="800"/>
              </a:spcAft>
            </a:pPr>
            <a:r>
              <a:rPr lang="en-GB" sz="5600" dirty="0">
                <a:latin typeface="Calibri" panose="020F0502020204030204" pitchFamily="34" charset="0"/>
                <a:ea typeface="Calibri" panose="020F0502020204030204" pitchFamily="34" charset="0"/>
                <a:cs typeface="Times New Roman" panose="02020603050405020304" pitchFamily="18" charset="0"/>
              </a:rPr>
              <a:t>Limitations</a:t>
            </a:r>
          </a:p>
        </p:txBody>
      </p:sp>
    </p:spTree>
    <p:extLst>
      <p:ext uri="{BB962C8B-B14F-4D97-AF65-F5344CB8AC3E}">
        <p14:creationId xmlns:p14="http://schemas.microsoft.com/office/powerpoint/2010/main" val="2218618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9B45A-3679-4D9B-8505-65068F4945A4}"/>
              </a:ext>
            </a:extLst>
          </p:cNvPr>
          <p:cNvSpPr>
            <a:spLocks noGrp="1"/>
          </p:cNvSpPr>
          <p:nvPr>
            <p:ph type="title"/>
          </p:nvPr>
        </p:nvSpPr>
        <p:spPr/>
        <p:txBody>
          <a:bodyPr/>
          <a:lstStyle/>
          <a:p>
            <a:r>
              <a:rPr lang="en-GB" sz="4400" b="1" u="sng" dirty="0">
                <a:effectLst/>
                <a:latin typeface="Calibri" panose="020F0502020204030204" pitchFamily="34" charset="0"/>
                <a:ea typeface="Calibri" panose="020F0502020204030204" pitchFamily="34" charset="0"/>
                <a:cs typeface="Times New Roman" panose="02020603050405020304" pitchFamily="18" charset="0"/>
              </a:rPr>
              <a:t>Executive summary</a:t>
            </a:r>
            <a:br>
              <a:rPr lang="en-GB" sz="44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3" name="Content Placeholder 2">
            <a:extLst>
              <a:ext uri="{FF2B5EF4-FFF2-40B4-BE49-F238E27FC236}">
                <a16:creationId xmlns:a16="http://schemas.microsoft.com/office/drawing/2014/main" id="{8D642254-28CF-46EB-9AE8-E6DD7C8B1B94}"/>
              </a:ext>
            </a:extLst>
          </p:cNvPr>
          <p:cNvSpPr>
            <a:spLocks noGrp="1"/>
          </p:cNvSpPr>
          <p:nvPr>
            <p:ph idx="1"/>
          </p:nvPr>
        </p:nvSpPr>
        <p:spPr>
          <a:xfrm>
            <a:off x="636493" y="1415489"/>
            <a:ext cx="11237259" cy="5077386"/>
          </a:xfrm>
        </p:spPr>
        <p:txBody>
          <a:bodyPr>
            <a:normAutofit fontScale="92500" lnSpcReduction="20000"/>
          </a:bodyPr>
          <a:lstStyle/>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In a world</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where</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the</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revolution</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is</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breakneck</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speed,</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the only</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thing</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that is important</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is</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to</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provide</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better solutions to particular problems in current</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technologies</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to</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make</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life</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easier</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for</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users. GOOS Finance is one of the biggest solutions in blockchain technology. Developed to be interoperable, being available in any blockchain, GOOS Finance offers a set of unprecedent products. Going from GOOSPAY an on-ramp, off-ramp solution offering the possibility to buy cryptocurrency using any payment method with a focus on cash payments and also the option to withdraw converting your cryptocurrency directly to cash or fiat in the Bank account. To GOOSCASH, a secure, easy to use, fast and decentralized wallet, where investors can interact with any blockchain and at the same time are able to send receive cryptocurrencies and participate in Decentralized Finance. </a:t>
            </a:r>
          </a:p>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One</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of</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the</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things</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cryptocurrency</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users</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are</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looking</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for</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is</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profit,</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make</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money</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through</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investments,</a:t>
            </a:r>
            <a:r>
              <a:rPr lang="en-GB" sz="1800" dirty="0">
                <a:effectLst/>
                <a:latin typeface="Tahoma" panose="020B0604030504040204" pitchFamily="34" charset="0"/>
                <a:ea typeface="Calibri" panose="020F0502020204030204" pitchFamily="34" charset="0"/>
                <a:cs typeface="Times New Roman" panose="02020603050405020304" pitchFamily="18" charset="0"/>
              </a:rPr>
              <a:t> GOOS Finance through his launchpad GOOS</a:t>
            </a:r>
            <a:r>
              <a:rPr lang="cs-CZ" sz="1800" dirty="0">
                <a:effectLst/>
                <a:latin typeface="Tahoma" panose="020B0604030504040204" pitchFamily="34" charset="0"/>
                <a:ea typeface="Calibri" panose="020F0502020204030204" pitchFamily="34" charset="0"/>
                <a:cs typeface="Times New Roman" panose="02020603050405020304" pitchFamily="18" charset="0"/>
              </a:rPr>
              <a:t>PAD</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offers to any investor going from the shopkeeper with an investment of 10 dollar to a successful crypto investor the possibility to invest in low-cap gem with high potential. </a:t>
            </a:r>
          </a:p>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GOOS Finance</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will offer many possibilities of investment,</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through</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our</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Staking,</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Farming</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and</a:t>
            </a:r>
            <a:r>
              <a:rPr lang="en-GB" sz="1800" dirty="0">
                <a:effectLst/>
                <a:latin typeface="Tahoma" panose="020B0604030504040204" pitchFamily="34" charset="0"/>
                <a:ea typeface="Calibri" panose="020F0502020204030204" pitchFamily="34" charset="0"/>
                <a:cs typeface="Times New Roman" panose="02020603050405020304" pitchFamily="18" charset="0"/>
              </a:rPr>
              <a:t> lending/borrowing protocol </a:t>
            </a:r>
            <a:r>
              <a:rPr lang="en-GB" sz="1800" dirty="0">
                <a:effectLst/>
                <a:latin typeface="Calibri" panose="020F0502020204030204" pitchFamily="34" charset="0"/>
                <a:ea typeface="Calibri" panose="020F0502020204030204" pitchFamily="34" charset="0"/>
                <a:cs typeface="Times New Roman" panose="02020603050405020304" pitchFamily="18" charset="0"/>
              </a:rPr>
              <a:t>users</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can</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easily</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make</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a</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profit</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by</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cs-CZ" sz="1800" dirty="0">
                <a:effectLst/>
                <a:latin typeface="Calibri" panose="020F0502020204030204" pitchFamily="34" charset="0"/>
                <a:ea typeface="Calibri" panose="020F0502020204030204" pitchFamily="34" charset="0"/>
                <a:cs typeface="Times New Roman" panose="02020603050405020304" pitchFamily="18" charset="0"/>
              </a:rPr>
              <a:t>depositing</a:t>
            </a:r>
            <a:r>
              <a:rPr lang="en-GB" sz="1800" dirty="0">
                <a:effectLst/>
                <a:latin typeface="Calibri" panose="020F0502020204030204" pitchFamily="34" charset="0"/>
                <a:ea typeface="Calibri" panose="020F0502020204030204" pitchFamily="34" charset="0"/>
                <a:cs typeface="Times New Roman" panose="02020603050405020304" pitchFamily="18" charset="0"/>
              </a:rPr>
              <a:t> their</a:t>
            </a:r>
            <a:r>
              <a:rPr lang="en-GB" sz="1800" dirty="0">
                <a:effectLst/>
                <a:latin typeface="Tahoma" panose="020B060403050404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coins.</a:t>
            </a:r>
          </a:p>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Our greatest and innovative solution is to facilitate on-ramp and off-ramp operations adding cash a main way to interact with cryptocurrencies. With GOOSPAY, investors will be able to buy cryptocurrencies using cash or any local payment method such as money transfers platforms (Western Union, MoneyGram, Orange Money, MTN money…etc.). </a:t>
            </a:r>
          </a:p>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To sum-up we bring to the market the possibility to transform crypto in cash and cash in crypto with just few clicks. </a:t>
            </a:r>
          </a:p>
          <a:p>
            <a:pPr marL="0" indent="0">
              <a:buNone/>
            </a:pPr>
            <a:endParaRPr lang="en-GB" dirty="0"/>
          </a:p>
        </p:txBody>
      </p:sp>
    </p:spTree>
    <p:extLst>
      <p:ext uri="{BB962C8B-B14F-4D97-AF65-F5344CB8AC3E}">
        <p14:creationId xmlns:p14="http://schemas.microsoft.com/office/powerpoint/2010/main" val="8399232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F588F-BB47-4A12-8BC4-757BB9190A5C}"/>
              </a:ext>
            </a:extLst>
          </p:cNvPr>
          <p:cNvSpPr>
            <a:spLocks noGrp="1"/>
          </p:cNvSpPr>
          <p:nvPr>
            <p:ph type="title"/>
          </p:nvPr>
        </p:nvSpPr>
        <p:spPr>
          <a:xfrm>
            <a:off x="838200" y="365126"/>
            <a:ext cx="10515600" cy="663574"/>
          </a:xfrm>
        </p:spPr>
        <p:txBody>
          <a:bodyPr>
            <a:normAutofit fontScale="90000"/>
          </a:bodyPr>
          <a:lstStyle/>
          <a:p>
            <a:r>
              <a:rPr lang="en-GB" sz="4400" b="1" u="sng" dirty="0">
                <a:effectLst/>
                <a:latin typeface="Calibri" panose="020F0502020204030204" pitchFamily="34" charset="0"/>
                <a:ea typeface="Calibri" panose="020F0502020204030204" pitchFamily="34" charset="0"/>
                <a:cs typeface="Times New Roman" panose="02020603050405020304" pitchFamily="18" charset="0"/>
              </a:rPr>
              <a:t>What we stand for </a:t>
            </a:r>
            <a:endParaRPr lang="en-GB" dirty="0"/>
          </a:p>
        </p:txBody>
      </p:sp>
      <p:sp>
        <p:nvSpPr>
          <p:cNvPr id="3" name="Content Placeholder 2">
            <a:extLst>
              <a:ext uri="{FF2B5EF4-FFF2-40B4-BE49-F238E27FC236}">
                <a16:creationId xmlns:a16="http://schemas.microsoft.com/office/drawing/2014/main" id="{042B947E-1C92-457F-BB15-E6C65D9253A2}"/>
              </a:ext>
            </a:extLst>
          </p:cNvPr>
          <p:cNvSpPr>
            <a:spLocks noGrp="1"/>
          </p:cNvSpPr>
          <p:nvPr>
            <p:ph idx="1"/>
          </p:nvPr>
        </p:nvSpPr>
        <p:spPr>
          <a:xfrm>
            <a:off x="670112" y="1253330"/>
            <a:ext cx="11338112" cy="5239543"/>
          </a:xfrm>
        </p:spPr>
        <p:txBody>
          <a:bodyPr>
            <a:normAutofit fontScale="62500" lnSpcReduction="20000"/>
          </a:bodyPr>
          <a:lstStyle/>
          <a:p>
            <a:pPr marL="0" indent="0">
              <a:lnSpc>
                <a:spcPct val="107000"/>
              </a:lnSpc>
              <a:spcAft>
                <a:spcPts val="800"/>
              </a:spcAft>
              <a:buNone/>
            </a:pPr>
            <a:r>
              <a:rPr lang="en-GB" sz="1900" b="1" u="sng" dirty="0">
                <a:effectLst/>
                <a:latin typeface="Calibri" panose="020F0502020204030204" pitchFamily="34" charset="0"/>
                <a:ea typeface="Calibri" panose="020F0502020204030204" pitchFamily="34" charset="0"/>
                <a:cs typeface="Times New Roman" panose="02020603050405020304" pitchFamily="18" charset="0"/>
              </a:rPr>
              <a:t>GOOS Finance Mission </a:t>
            </a:r>
            <a:endParaRPr lang="en-GB" sz="1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GB" sz="1900" dirty="0">
                <a:effectLst/>
                <a:latin typeface="Calibri" panose="020F0502020204030204" pitchFamily="34" charset="0"/>
                <a:ea typeface="Calibri" panose="020F0502020204030204" pitchFamily="34" charset="0"/>
                <a:cs typeface="Times New Roman" panose="02020603050405020304" pitchFamily="18" charset="0"/>
              </a:rPr>
              <a:t>Build Defi products that allow people around the world to have equal access to the blockchain technology. We exist to empower unbanked people to participate in worldwide revolutionary network. </a:t>
            </a:r>
          </a:p>
          <a:p>
            <a:pPr marL="0" indent="0">
              <a:lnSpc>
                <a:spcPct val="107000"/>
              </a:lnSpc>
              <a:spcAft>
                <a:spcPts val="800"/>
              </a:spcAft>
              <a:buNone/>
            </a:pPr>
            <a:r>
              <a:rPr lang="en-GB" sz="1900" dirty="0">
                <a:effectLst/>
                <a:latin typeface="Calibri" panose="020F0502020204030204" pitchFamily="34" charset="0"/>
                <a:ea typeface="Calibri" panose="020F0502020204030204" pitchFamily="34" charset="0"/>
                <a:cs typeface="Times New Roman" panose="02020603050405020304" pitchFamily="18" charset="0"/>
              </a:rPr>
              <a:t>We believe that one of the key roles of cryptocurrencies in the digital age is to facilitate transactions and serve as a frictionless and secure payment method with broad acceptance.</a:t>
            </a:r>
          </a:p>
          <a:p>
            <a:pPr marL="0" indent="0">
              <a:lnSpc>
                <a:spcPct val="107000"/>
              </a:lnSpc>
              <a:spcAft>
                <a:spcPts val="800"/>
              </a:spcAft>
              <a:buNone/>
            </a:pPr>
            <a:r>
              <a:rPr lang="en-GB" sz="1900" dirty="0">
                <a:effectLst/>
                <a:latin typeface="Calibri" panose="020F0502020204030204" pitchFamily="34" charset="0"/>
                <a:ea typeface="Calibri" panose="020F0502020204030204" pitchFamily="34" charset="0"/>
                <a:cs typeface="Times New Roman" panose="02020603050405020304" pitchFamily="18" charset="0"/>
              </a:rPr>
              <a:t>We believe current payment platforms are lacking the necessary features to drive unbanked </a:t>
            </a:r>
            <a:r>
              <a:rPr lang="cs-CZ" sz="1900" dirty="0">
                <a:effectLst/>
                <a:latin typeface="Calibri" panose="020F0502020204030204" pitchFamily="34" charset="0"/>
                <a:ea typeface="Calibri" panose="020F0502020204030204" pitchFamily="34" charset="0"/>
                <a:cs typeface="Times New Roman" panose="02020603050405020304" pitchFamily="18" charset="0"/>
              </a:rPr>
              <a:t>and underbank </a:t>
            </a:r>
            <a:r>
              <a:rPr lang="en-GB" sz="1900" dirty="0">
                <a:effectLst/>
                <a:latin typeface="Calibri" panose="020F0502020204030204" pitchFamily="34" charset="0"/>
                <a:ea typeface="Calibri" panose="020F0502020204030204" pitchFamily="34" charset="0"/>
                <a:cs typeface="Times New Roman" panose="02020603050405020304" pitchFamily="18" charset="0"/>
              </a:rPr>
              <a:t>people adoption. </a:t>
            </a:r>
          </a:p>
          <a:p>
            <a:pPr marL="0" indent="0">
              <a:lnSpc>
                <a:spcPct val="107000"/>
              </a:lnSpc>
              <a:spcAft>
                <a:spcPts val="800"/>
              </a:spcAft>
              <a:buNone/>
            </a:pPr>
            <a:r>
              <a:rPr lang="en-GB" sz="1900" b="1" u="sng" dirty="0">
                <a:effectLst/>
                <a:latin typeface="Calibri" panose="020F0502020204030204" pitchFamily="34" charset="0"/>
                <a:ea typeface="Calibri" panose="020F0502020204030204" pitchFamily="34" charset="0"/>
                <a:cs typeface="Times New Roman" panose="02020603050405020304" pitchFamily="18" charset="0"/>
              </a:rPr>
              <a:t>GOOS Finance Vision </a:t>
            </a:r>
            <a:endParaRPr lang="en-GB" sz="1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GB" sz="1900" dirty="0">
                <a:effectLst/>
                <a:latin typeface="Calibri" panose="020F0502020204030204" pitchFamily="34" charset="0"/>
                <a:ea typeface="Calibri" panose="020F0502020204030204" pitchFamily="34" charset="0"/>
                <a:cs typeface="Times New Roman" panose="02020603050405020304" pitchFamily="18" charset="0"/>
              </a:rPr>
              <a:t>Our vision is to create an ecosystem that empowers people with any financial status to have access to decentralised finance by providing accessible tools and services necessary unlike their financial power. </a:t>
            </a:r>
          </a:p>
          <a:p>
            <a:pPr marL="0" indent="0">
              <a:lnSpc>
                <a:spcPct val="107000"/>
              </a:lnSpc>
              <a:spcAft>
                <a:spcPts val="800"/>
              </a:spcAft>
              <a:buNone/>
            </a:pPr>
            <a:r>
              <a:rPr lang="en-GB" sz="1900" dirty="0">
                <a:effectLst/>
                <a:latin typeface="Calibri" panose="020F0502020204030204" pitchFamily="34" charset="0"/>
                <a:ea typeface="Calibri" panose="020F0502020204030204" pitchFamily="34" charset="0"/>
                <a:cs typeface="Times New Roman" panose="02020603050405020304" pitchFamily="18" charset="0"/>
              </a:rPr>
              <a:t>Whether that is being able to buy or withdraw any cryptocurrency using local’s payment methods, sending and receiving cryptocurrencies from friends and family or business partners, or taking part in earnings programs, we strive to provide our users with the services they need to participate to decentralised finance. </a:t>
            </a:r>
          </a:p>
          <a:p>
            <a:pPr marL="0" indent="0">
              <a:lnSpc>
                <a:spcPct val="107000"/>
              </a:lnSpc>
              <a:spcAft>
                <a:spcPts val="800"/>
              </a:spcAft>
              <a:buNone/>
            </a:pPr>
            <a:r>
              <a:rPr lang="en-GB" sz="1900" b="1" u="sng" dirty="0">
                <a:effectLst/>
                <a:latin typeface="Calibri" panose="020F0502020204030204" pitchFamily="34" charset="0"/>
                <a:ea typeface="Calibri" panose="020F0502020204030204" pitchFamily="34" charset="0"/>
                <a:cs typeface="Times New Roman" panose="02020603050405020304" pitchFamily="18" charset="0"/>
              </a:rPr>
              <a:t>GOOS Finance Values </a:t>
            </a:r>
            <a:endParaRPr lang="en-GB" sz="1900"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buFont typeface="Wingdings" panose="05000000000000000000" pitchFamily="2" charset="2"/>
              <a:buChar char="§"/>
            </a:pPr>
            <a:r>
              <a:rPr lang="en-GB" sz="1900" dirty="0">
                <a:effectLst/>
                <a:latin typeface="Calibri" panose="020F0502020204030204" pitchFamily="34" charset="0"/>
                <a:ea typeface="Calibri" panose="020F0502020204030204" pitchFamily="34" charset="0"/>
                <a:cs typeface="Times New Roman" panose="02020603050405020304" pitchFamily="18" charset="0"/>
              </a:rPr>
              <a:t>Safety </a:t>
            </a:r>
          </a:p>
          <a:p>
            <a:pPr lvl="0">
              <a:lnSpc>
                <a:spcPct val="107000"/>
              </a:lnSpc>
              <a:buFont typeface="Wingdings" panose="05000000000000000000" pitchFamily="2" charset="2"/>
              <a:buChar char="§"/>
            </a:pPr>
            <a:r>
              <a:rPr lang="en-GB" sz="1900" dirty="0">
                <a:effectLst/>
                <a:latin typeface="Calibri" panose="020F0502020204030204" pitchFamily="34" charset="0"/>
                <a:ea typeface="Calibri" panose="020F0502020204030204" pitchFamily="34" charset="0"/>
                <a:cs typeface="Times New Roman" panose="02020603050405020304" pitchFamily="18" charset="0"/>
              </a:rPr>
              <a:t>Community </a:t>
            </a:r>
          </a:p>
          <a:p>
            <a:pPr lvl="0">
              <a:lnSpc>
                <a:spcPct val="107000"/>
              </a:lnSpc>
              <a:spcAft>
                <a:spcPts val="800"/>
              </a:spcAft>
              <a:buFont typeface="Wingdings" panose="05000000000000000000" pitchFamily="2" charset="2"/>
              <a:buChar char="§"/>
            </a:pPr>
            <a:r>
              <a:rPr lang="en-GB" sz="1900" dirty="0">
                <a:effectLst/>
                <a:latin typeface="Calibri" panose="020F0502020204030204" pitchFamily="34" charset="0"/>
                <a:ea typeface="Calibri" panose="020F0502020204030204" pitchFamily="34" charset="0"/>
                <a:cs typeface="Times New Roman" panose="02020603050405020304" pitchFamily="18" charset="0"/>
              </a:rPr>
              <a:t>Inclusiveness </a:t>
            </a:r>
          </a:p>
          <a:p>
            <a:pPr marL="0" indent="0">
              <a:lnSpc>
                <a:spcPct val="107000"/>
              </a:lnSpc>
              <a:spcAft>
                <a:spcPts val="800"/>
              </a:spcAft>
              <a:buNone/>
            </a:pPr>
            <a:r>
              <a:rPr lang="en-GB" sz="1900" dirty="0">
                <a:effectLst/>
                <a:latin typeface="Calibri" panose="020F0502020204030204" pitchFamily="34" charset="0"/>
                <a:ea typeface="Calibri" panose="020F0502020204030204" pitchFamily="34" charset="0"/>
                <a:cs typeface="Times New Roman" panose="02020603050405020304" pitchFamily="18" charset="0"/>
              </a:rPr>
              <a:t>GOOS Finance is a community that is working towards a better future. We are building products that everyone in the community uses. GOOSP</a:t>
            </a:r>
            <a:r>
              <a:rPr lang="cs-CZ" sz="1900" dirty="0">
                <a:effectLst/>
                <a:latin typeface="Calibri" panose="020F0502020204030204" pitchFamily="34" charset="0"/>
                <a:ea typeface="Calibri" panose="020F0502020204030204" pitchFamily="34" charset="0"/>
                <a:cs typeface="Times New Roman" panose="02020603050405020304" pitchFamily="18" charset="0"/>
              </a:rPr>
              <a:t>AY</a:t>
            </a:r>
            <a:r>
              <a:rPr lang="en-GB" sz="1900" dirty="0">
                <a:effectLst/>
                <a:latin typeface="Calibri" panose="020F0502020204030204" pitchFamily="34" charset="0"/>
                <a:ea typeface="Calibri" panose="020F0502020204030204" pitchFamily="34" charset="0"/>
                <a:cs typeface="Times New Roman" panose="02020603050405020304" pitchFamily="18" charset="0"/>
              </a:rPr>
              <a:t> our on-ramp off-ramp solution is an interoperable product that can be integrated in any Decentralized platform. </a:t>
            </a:r>
          </a:p>
          <a:p>
            <a:pPr marL="0" indent="0">
              <a:buNone/>
            </a:pPr>
            <a:endParaRPr lang="en-GB" dirty="0"/>
          </a:p>
        </p:txBody>
      </p:sp>
    </p:spTree>
    <p:extLst>
      <p:ext uri="{BB962C8B-B14F-4D97-AF65-F5344CB8AC3E}">
        <p14:creationId xmlns:p14="http://schemas.microsoft.com/office/powerpoint/2010/main" val="26960220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F588F-BB47-4A12-8BC4-757BB9190A5C}"/>
              </a:ext>
            </a:extLst>
          </p:cNvPr>
          <p:cNvSpPr>
            <a:spLocks noGrp="1"/>
          </p:cNvSpPr>
          <p:nvPr>
            <p:ph type="title"/>
          </p:nvPr>
        </p:nvSpPr>
        <p:spPr>
          <a:xfrm>
            <a:off x="838200" y="365126"/>
            <a:ext cx="10515600" cy="663574"/>
          </a:xfrm>
        </p:spPr>
        <p:txBody>
          <a:bodyPr>
            <a:normAutofit fontScale="90000"/>
          </a:bodyPr>
          <a:lstStyle/>
          <a:p>
            <a:pPr>
              <a:lnSpc>
                <a:spcPct val="107000"/>
              </a:lnSpc>
              <a:spcAft>
                <a:spcPts val="800"/>
              </a:spcAft>
            </a:pPr>
            <a:r>
              <a:rPr lang="en-GB" sz="4400" b="1" u="sng" dirty="0">
                <a:effectLst/>
                <a:latin typeface="Calibri" panose="020F0502020204030204" pitchFamily="34" charset="0"/>
                <a:ea typeface="Calibri" panose="020F0502020204030204" pitchFamily="34" charset="0"/>
                <a:cs typeface="Times New Roman" panose="02020603050405020304" pitchFamily="18" charset="0"/>
              </a:rPr>
              <a:t>Problem </a:t>
            </a:r>
            <a:endParaRPr lang="en-GB" sz="4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42B947E-1C92-457F-BB15-E6C65D9253A2}"/>
              </a:ext>
            </a:extLst>
          </p:cNvPr>
          <p:cNvSpPr>
            <a:spLocks noGrp="1"/>
          </p:cNvSpPr>
          <p:nvPr>
            <p:ph idx="1"/>
          </p:nvPr>
        </p:nvSpPr>
        <p:spPr>
          <a:xfrm>
            <a:off x="670112" y="1253330"/>
            <a:ext cx="11338112" cy="5239543"/>
          </a:xfrm>
        </p:spPr>
        <p:txBody>
          <a:bodyPr>
            <a:normAutofit fontScale="92500"/>
          </a:bodyPr>
          <a:lstStyle/>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Despite the industrial disruption and technological advances that blockchain provides, one area that is still largely untapped is buying digital assets using cash or have the opportunity to withdraw cash directly from cryptocurrencies even when we don’t have credit cards or Bank account. </a:t>
            </a:r>
          </a:p>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This is especially relevant for the developing countries. Hundreds of millions of people there lack access even to the basic banking services, therefore 80% of economical transactions are made in cash. </a:t>
            </a:r>
          </a:p>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According to Global Findex Database &lt;&lt; more than 20% of adults globally receive wages or government transfers in cash, and many people in developing countries pay bills in cash&gt;&gt;. There is around 1.7 billion of unbanked people around the world. </a:t>
            </a:r>
          </a:p>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In the same time, the rise of blockchain technology and cryptocurrencies has finally created the possibility for potentially anyone on the planet to send and receive funds without the permission of any entity, using currencies that cannot be manipulated.</a:t>
            </a:r>
          </a:p>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Wouldn’t it be amazing if we could give opportunity to these population to integrate the blockchain digital assets using their cash? This is the problem GOOS Finance is trying to solve with GOOS inclusive set of products. </a:t>
            </a:r>
          </a:p>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All actual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DEFi</a:t>
            </a:r>
            <a:r>
              <a:rPr lang="en-GB" sz="1800" dirty="0">
                <a:effectLst/>
                <a:latin typeface="Calibri" panose="020F0502020204030204" pitchFamily="34" charset="0"/>
                <a:ea typeface="Calibri" panose="020F0502020204030204" pitchFamily="34" charset="0"/>
                <a:cs typeface="Times New Roman" panose="02020603050405020304" pitchFamily="18" charset="0"/>
              </a:rPr>
              <a:t> on-ramp off-ramp solutions such as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Moonpay</a:t>
            </a:r>
            <a:r>
              <a:rPr lang="en-GB" sz="1800" dirty="0">
                <a:effectLst/>
                <a:latin typeface="Calibri" panose="020F0502020204030204" pitchFamily="34" charset="0"/>
                <a:ea typeface="Calibri" panose="020F0502020204030204" pitchFamily="34" charset="0"/>
                <a:cs typeface="Times New Roman" panose="02020603050405020304" pitchFamily="18" charset="0"/>
              </a:rPr>
              <a:t>, Ramp, Simplex or Centralised exchanges, offers the possibility to buy digital asset using most repent payments methods</a:t>
            </a:r>
            <a:r>
              <a:rPr lang="en-GB" sz="1800" b="1" dirty="0">
                <a:effectLst/>
                <a:latin typeface="Calibri" panose="020F0502020204030204" pitchFamily="34" charset="0"/>
                <a:ea typeface="Calibri" panose="020F0502020204030204" pitchFamily="34" charset="0"/>
                <a:cs typeface="Times New Roman" panose="02020603050405020304" pitchFamily="18" charset="0"/>
              </a:rPr>
              <a:t> (Bank transfers, credit card, </a:t>
            </a:r>
            <a:r>
              <a:rPr lang="en-GB" sz="1800" b="1" dirty="0" err="1">
                <a:effectLst/>
                <a:latin typeface="Calibri" panose="020F0502020204030204" pitchFamily="34" charset="0"/>
                <a:ea typeface="Calibri" panose="020F0502020204030204" pitchFamily="34" charset="0"/>
                <a:cs typeface="Times New Roman" panose="02020603050405020304" pitchFamily="18" charset="0"/>
              </a:rPr>
              <a:t>applePay</a:t>
            </a:r>
            <a:r>
              <a:rPr lang="en-GB" sz="1800" b="1" dirty="0">
                <a:effectLst/>
                <a:latin typeface="Calibri" panose="020F0502020204030204" pitchFamily="34" charset="0"/>
                <a:ea typeface="Calibri" panose="020F0502020204030204" pitchFamily="34" charset="0"/>
                <a:cs typeface="Times New Roman" panose="02020603050405020304" pitchFamily="18" charset="0"/>
              </a:rPr>
              <a:t>, </a:t>
            </a:r>
            <a:r>
              <a:rPr lang="en-GB" sz="1800" b="1" dirty="0" err="1">
                <a:effectLst/>
                <a:latin typeface="Calibri" panose="020F0502020204030204" pitchFamily="34" charset="0"/>
                <a:ea typeface="Calibri" panose="020F0502020204030204" pitchFamily="34" charset="0"/>
                <a:cs typeface="Times New Roman" panose="02020603050405020304" pitchFamily="18" charset="0"/>
              </a:rPr>
              <a:t>Googlepay</a:t>
            </a:r>
            <a:r>
              <a:rPr lang="en-GB" sz="1800" b="1" dirty="0">
                <a:effectLst/>
                <a:latin typeface="Calibri" panose="020F0502020204030204" pitchFamily="34" charset="0"/>
                <a:ea typeface="Calibri" panose="020F0502020204030204" pitchFamily="34" charset="0"/>
                <a:cs typeface="Times New Roman" panose="02020603050405020304" pitchFamily="18" charset="0"/>
              </a:rPr>
              <a:t>, </a:t>
            </a:r>
            <a:r>
              <a:rPr lang="en-GB" sz="1800" b="1" dirty="0" err="1">
                <a:effectLst/>
                <a:latin typeface="Calibri" panose="020F0502020204030204" pitchFamily="34" charset="0"/>
                <a:ea typeface="Calibri" panose="020F0502020204030204" pitchFamily="34" charset="0"/>
                <a:cs typeface="Times New Roman" panose="02020603050405020304" pitchFamily="18" charset="0"/>
              </a:rPr>
              <a:t>paypal</a:t>
            </a:r>
            <a:r>
              <a:rPr lang="en-GB" sz="1800" b="1" dirty="0">
                <a:effectLst/>
                <a:latin typeface="Calibri" panose="020F0502020204030204" pitchFamily="34" charset="0"/>
                <a:ea typeface="Calibri" panose="020F0502020204030204" pitchFamily="34" charset="0"/>
                <a:cs typeface="Times New Roman" panose="02020603050405020304" pitchFamily="18" charset="0"/>
              </a:rPr>
              <a:t>…etc).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dirty="0"/>
          </a:p>
        </p:txBody>
      </p:sp>
    </p:spTree>
    <p:extLst>
      <p:ext uri="{BB962C8B-B14F-4D97-AF65-F5344CB8AC3E}">
        <p14:creationId xmlns:p14="http://schemas.microsoft.com/office/powerpoint/2010/main" val="6588386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F588F-BB47-4A12-8BC4-757BB9190A5C}"/>
              </a:ext>
            </a:extLst>
          </p:cNvPr>
          <p:cNvSpPr>
            <a:spLocks noGrp="1"/>
          </p:cNvSpPr>
          <p:nvPr>
            <p:ph type="title"/>
          </p:nvPr>
        </p:nvSpPr>
        <p:spPr>
          <a:xfrm>
            <a:off x="838200" y="365126"/>
            <a:ext cx="10515600" cy="663574"/>
          </a:xfrm>
        </p:spPr>
        <p:txBody>
          <a:bodyPr>
            <a:normAutofit fontScale="90000"/>
          </a:bodyPr>
          <a:lstStyle/>
          <a:p>
            <a:pPr>
              <a:lnSpc>
                <a:spcPct val="107000"/>
              </a:lnSpc>
              <a:spcAft>
                <a:spcPts val="800"/>
              </a:spcAft>
            </a:pPr>
            <a:r>
              <a:rPr lang="en-GB" sz="4400" b="1" u="sng" dirty="0">
                <a:effectLst/>
                <a:latin typeface="Calibri" panose="020F0502020204030204" pitchFamily="34" charset="0"/>
                <a:ea typeface="Calibri" panose="020F0502020204030204" pitchFamily="34" charset="0"/>
                <a:cs typeface="Times New Roman" panose="02020603050405020304" pitchFamily="18" charset="0"/>
              </a:rPr>
              <a:t>Solution </a:t>
            </a:r>
            <a:endParaRPr lang="en-GB" sz="4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42B947E-1C92-457F-BB15-E6C65D9253A2}"/>
              </a:ext>
            </a:extLst>
          </p:cNvPr>
          <p:cNvSpPr>
            <a:spLocks noGrp="1"/>
          </p:cNvSpPr>
          <p:nvPr>
            <p:ph idx="1"/>
          </p:nvPr>
        </p:nvSpPr>
        <p:spPr>
          <a:xfrm>
            <a:off x="670112" y="1253330"/>
            <a:ext cx="11338112" cy="5239543"/>
          </a:xfrm>
        </p:spPr>
        <p:txBody>
          <a:bodyPr>
            <a:normAutofit/>
          </a:bodyPr>
          <a:lstStyle/>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Our approach to bringing crypto technology and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DeFi</a:t>
            </a:r>
            <a:r>
              <a:rPr lang="en-GB" sz="1800" dirty="0">
                <a:effectLst/>
                <a:latin typeface="Calibri" panose="020F0502020204030204" pitchFamily="34" charset="0"/>
                <a:ea typeface="Calibri" panose="020F0502020204030204" pitchFamily="34" charset="0"/>
                <a:cs typeface="Times New Roman" panose="02020603050405020304" pitchFamily="18" charset="0"/>
              </a:rPr>
              <a:t> to the masses primarily consists in empowering other projects, businesses, organizations and communities to adopt crypto usage and decentralized finance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DeFi</a:t>
            </a:r>
            <a:r>
              <a:rPr lang="en-GB" sz="1800" dirty="0">
                <a:effectLst/>
                <a:latin typeface="Calibri" panose="020F0502020204030204" pitchFamily="34" charset="0"/>
                <a:ea typeface="Calibri" panose="020F0502020204030204" pitchFamily="34" charset="0"/>
                <a:cs typeface="Times New Roman" panose="02020603050405020304" pitchFamily="18" charset="0"/>
              </a:rPr>
              <a:t>).</a:t>
            </a:r>
          </a:p>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This is achieved by providing a set of financial products which allows people around the world to buy and manage their digital asset using all types of payment methods with a focus on cash. </a:t>
            </a:r>
          </a:p>
          <a:p>
            <a:pPr>
              <a:lnSpc>
                <a:spcPct val="107000"/>
              </a:lnSpc>
              <a:spcAft>
                <a:spcPts val="800"/>
              </a:spcAft>
            </a:pPr>
            <a:r>
              <a:rPr lang="en-GB" sz="1800" b="1" dirty="0">
                <a:effectLst/>
                <a:latin typeface="Calibri" panose="020F0502020204030204" pitchFamily="34" charset="0"/>
                <a:ea typeface="Calibri" panose="020F0502020204030204" pitchFamily="34" charset="0"/>
                <a:cs typeface="Times New Roman" panose="02020603050405020304" pitchFamily="18" charset="0"/>
              </a:rPr>
              <a:t>GOOSPAY</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cs-CZ" sz="1800" dirty="0">
                <a:effectLst/>
                <a:latin typeface="Calibri" panose="020F0502020204030204" pitchFamily="34" charset="0"/>
                <a:ea typeface="Calibri" panose="020F0502020204030204" pitchFamily="34" charset="0"/>
                <a:cs typeface="Times New Roman" panose="02020603050405020304" pitchFamily="18" charset="0"/>
              </a:rPr>
              <a:t>is </a:t>
            </a:r>
            <a:r>
              <a:rPr lang="en-GB" sz="1800" dirty="0">
                <a:effectLst/>
                <a:latin typeface="Calibri" panose="020F0502020204030204" pitchFamily="34" charset="0"/>
                <a:ea typeface="Calibri" panose="020F0502020204030204" pitchFamily="34" charset="0"/>
                <a:cs typeface="Times New Roman" panose="02020603050405020304" pitchFamily="18" charset="0"/>
              </a:rPr>
              <a:t>an on-ramp and off-ramp solution allowing investors to buy cryptocurrencies with cash or any local </a:t>
            </a:r>
            <a:r>
              <a:rPr lang="cs-CZ" sz="1800" dirty="0">
                <a:effectLst/>
                <a:latin typeface="Calibri" panose="020F0502020204030204" pitchFamily="34" charset="0"/>
                <a:ea typeface="Calibri" panose="020F0502020204030204" pitchFamily="34" charset="0"/>
                <a:cs typeface="Times New Roman" panose="02020603050405020304" pitchFamily="18" charset="0"/>
              </a:rPr>
              <a:t>payment method</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their disposal. At the same time investors will be able to transfer into cash/fiat any accepted digital asset (cryptocurrency). </a:t>
            </a:r>
          </a:p>
          <a:p>
            <a:pPr>
              <a:lnSpc>
                <a:spcPct val="107000"/>
              </a:lnSpc>
              <a:spcAft>
                <a:spcPts val="800"/>
              </a:spcAft>
            </a:pPr>
            <a:r>
              <a:rPr lang="en-GB" sz="1800" b="1" dirty="0">
                <a:effectLst/>
                <a:latin typeface="Calibri" panose="020F0502020204030204" pitchFamily="34" charset="0"/>
                <a:ea typeface="Calibri" panose="020F0502020204030204" pitchFamily="34" charset="0"/>
                <a:cs typeface="Times New Roman" panose="02020603050405020304" pitchFamily="18" charset="0"/>
              </a:rPr>
              <a:t>GOOS</a:t>
            </a:r>
            <a:r>
              <a:rPr lang="cs-CZ" sz="1800" b="1" dirty="0">
                <a:effectLst/>
                <a:latin typeface="Calibri" panose="020F0502020204030204" pitchFamily="34" charset="0"/>
                <a:ea typeface="Calibri" panose="020F0502020204030204" pitchFamily="34" charset="0"/>
                <a:cs typeface="Times New Roman" panose="02020603050405020304" pitchFamily="18" charset="0"/>
              </a:rPr>
              <a:t>PAD</a:t>
            </a:r>
            <a:r>
              <a:rPr lang="en-GB" sz="1800" dirty="0">
                <a:effectLst/>
                <a:latin typeface="Calibri" panose="020F0502020204030204" pitchFamily="34" charset="0"/>
                <a:ea typeface="Calibri" panose="020F0502020204030204" pitchFamily="34" charset="0"/>
                <a:cs typeface="Times New Roman" panose="02020603050405020304" pitchFamily="18" charset="0"/>
              </a:rPr>
              <a:t> the Launchpad of GOOS Finance will be an inclusive tool offering the possibility to </a:t>
            </a:r>
            <a:r>
              <a:rPr lang="cs-CZ" sz="1800" dirty="0">
                <a:latin typeface="Calibri" panose="020F0502020204030204" pitchFamily="34" charset="0"/>
                <a:ea typeface="Calibri" panose="020F0502020204030204" pitchFamily="34" charset="0"/>
                <a:cs typeface="Times New Roman" panose="02020603050405020304" pitchFamily="18" charset="0"/>
              </a:rPr>
              <a:t>GOOS Finance community </a:t>
            </a:r>
            <a:r>
              <a:rPr lang="en-GB" sz="1800" dirty="0">
                <a:effectLst/>
                <a:latin typeface="Calibri" panose="020F0502020204030204" pitchFamily="34" charset="0"/>
                <a:ea typeface="Calibri" panose="020F0502020204030204" pitchFamily="34" charset="0"/>
                <a:cs typeface="Times New Roman" panose="02020603050405020304" pitchFamily="18" charset="0"/>
              </a:rPr>
              <a:t>to invest in </a:t>
            </a:r>
            <a:r>
              <a:rPr lang="cs-CZ" sz="1800" dirty="0">
                <a:effectLst/>
                <a:latin typeface="Calibri" panose="020F0502020204030204" pitchFamily="34" charset="0"/>
                <a:ea typeface="Calibri" panose="020F0502020204030204" pitchFamily="34" charset="0"/>
                <a:cs typeface="Times New Roman" panose="02020603050405020304" pitchFamily="18" charset="0"/>
              </a:rPr>
              <a:t>new </a:t>
            </a:r>
            <a:r>
              <a:rPr lang="en-GB" sz="1800" dirty="0">
                <a:effectLst/>
                <a:latin typeface="Calibri" panose="020F0502020204030204" pitchFamily="34" charset="0"/>
                <a:ea typeface="Calibri" panose="020F0502020204030204" pitchFamily="34" charset="0"/>
                <a:cs typeface="Times New Roman" panose="02020603050405020304" pitchFamily="18" charset="0"/>
              </a:rPr>
              <a:t>assets</a:t>
            </a:r>
            <a:r>
              <a:rPr lang="cs-CZ" sz="1800" dirty="0">
                <a:effectLst/>
                <a:latin typeface="Calibri" panose="020F0502020204030204" pitchFamily="34" charset="0"/>
                <a:ea typeface="Calibri" panose="020F0502020204030204" pitchFamily="34" charset="0"/>
                <a:cs typeface="Times New Roman" panose="02020603050405020304" pitchFamily="18" charset="0"/>
              </a:rPr>
              <a:t> with high potential</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GB" sz="1800" b="1" dirty="0">
                <a:effectLst/>
                <a:latin typeface="Calibri" panose="020F0502020204030204" pitchFamily="34" charset="0"/>
                <a:ea typeface="Calibri" panose="020F0502020204030204" pitchFamily="34" charset="0"/>
                <a:cs typeface="Times New Roman" panose="02020603050405020304" pitchFamily="18" charset="0"/>
              </a:rPr>
              <a:t>GOOSC</a:t>
            </a:r>
            <a:r>
              <a:rPr lang="cs-CZ" sz="1800" b="1" dirty="0">
                <a:effectLst/>
                <a:latin typeface="Calibri" panose="020F0502020204030204" pitchFamily="34" charset="0"/>
                <a:ea typeface="Calibri" panose="020F0502020204030204" pitchFamily="34" charset="0"/>
                <a:cs typeface="Times New Roman" panose="02020603050405020304" pitchFamily="18" charset="0"/>
              </a:rPr>
              <a:t>ASH</a:t>
            </a:r>
            <a:r>
              <a:rPr lang="en-GB" sz="1800" b="1"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the Wallet of GOOS Finance, will offer to everyone the possibility to manage his digital asset in a very simple way and be able to earn from holding digital assets.</a:t>
            </a:r>
          </a:p>
        </p:txBody>
      </p:sp>
    </p:spTree>
    <p:extLst>
      <p:ext uri="{BB962C8B-B14F-4D97-AF65-F5344CB8AC3E}">
        <p14:creationId xmlns:p14="http://schemas.microsoft.com/office/powerpoint/2010/main" val="1170496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F588F-BB47-4A12-8BC4-757BB9190A5C}"/>
              </a:ext>
            </a:extLst>
          </p:cNvPr>
          <p:cNvSpPr>
            <a:spLocks noGrp="1"/>
          </p:cNvSpPr>
          <p:nvPr>
            <p:ph type="title"/>
          </p:nvPr>
        </p:nvSpPr>
        <p:spPr>
          <a:xfrm>
            <a:off x="838200" y="365126"/>
            <a:ext cx="10515600" cy="663574"/>
          </a:xfrm>
        </p:spPr>
        <p:txBody>
          <a:bodyPr>
            <a:normAutofit fontScale="90000"/>
          </a:bodyPr>
          <a:lstStyle/>
          <a:p>
            <a:pPr>
              <a:lnSpc>
                <a:spcPct val="107000"/>
              </a:lnSpc>
              <a:spcAft>
                <a:spcPts val="800"/>
              </a:spcAft>
            </a:pPr>
            <a:r>
              <a:rPr lang="en-GB" sz="4400" b="1" dirty="0">
                <a:effectLst/>
                <a:latin typeface="Calibri" panose="020F0502020204030204" pitchFamily="34" charset="0"/>
                <a:ea typeface="Calibri" panose="020F0502020204030204" pitchFamily="34" charset="0"/>
                <a:cs typeface="Times New Roman" panose="02020603050405020304" pitchFamily="18" charset="0"/>
              </a:rPr>
              <a:t>Products and Services </a:t>
            </a:r>
            <a:endParaRPr lang="en-GB" sz="4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42B947E-1C92-457F-BB15-E6C65D9253A2}"/>
              </a:ext>
            </a:extLst>
          </p:cNvPr>
          <p:cNvSpPr>
            <a:spLocks noGrp="1"/>
          </p:cNvSpPr>
          <p:nvPr>
            <p:ph idx="1"/>
          </p:nvPr>
        </p:nvSpPr>
        <p:spPr>
          <a:xfrm>
            <a:off x="670112" y="1253330"/>
            <a:ext cx="11338112" cy="5239543"/>
          </a:xfrm>
        </p:spPr>
        <p:txBody>
          <a:bodyPr>
            <a:normAutofit/>
          </a:bodyPr>
          <a:lstStyle/>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GOOS Finance is a set of financial Products: </a:t>
            </a:r>
          </a:p>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GOOS Finance will be offering four products rolled out over the next 24 months </a:t>
            </a:r>
          </a:p>
          <a:p>
            <a:pPr marL="0" indent="0">
              <a:lnSpc>
                <a:spcPct val="107000"/>
              </a:lnSpc>
              <a:spcAft>
                <a:spcPts val="800"/>
              </a:spcAft>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925747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F588F-BB47-4A12-8BC4-757BB9190A5C}"/>
              </a:ext>
            </a:extLst>
          </p:cNvPr>
          <p:cNvSpPr>
            <a:spLocks noGrp="1"/>
          </p:cNvSpPr>
          <p:nvPr>
            <p:ph type="title"/>
          </p:nvPr>
        </p:nvSpPr>
        <p:spPr>
          <a:xfrm>
            <a:off x="838200" y="365126"/>
            <a:ext cx="10515600" cy="663574"/>
          </a:xfrm>
        </p:spPr>
        <p:txBody>
          <a:bodyPr>
            <a:normAutofit fontScale="90000"/>
          </a:bodyPr>
          <a:lstStyle/>
          <a:p>
            <a:pPr marL="342900" lvl="0" indent="-342900">
              <a:lnSpc>
                <a:spcPct val="107000"/>
              </a:lnSpc>
              <a:spcAft>
                <a:spcPts val="800"/>
              </a:spcAft>
              <a:buFont typeface="+mj-lt"/>
              <a:buAutoNum type="romanUcPeriod"/>
            </a:pPr>
            <a:r>
              <a:rPr lang="en-GB" sz="4400" b="1" dirty="0">
                <a:effectLst/>
                <a:latin typeface="Calibri" panose="020F0502020204030204" pitchFamily="34" charset="0"/>
                <a:ea typeface="Calibri" panose="020F0502020204030204" pitchFamily="34" charset="0"/>
                <a:cs typeface="Times New Roman" panose="02020603050405020304" pitchFamily="18" charset="0"/>
              </a:rPr>
              <a:t>GOOSPAY </a:t>
            </a:r>
            <a:endParaRPr lang="en-GB" sz="4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42B947E-1C92-457F-BB15-E6C65D9253A2}"/>
              </a:ext>
            </a:extLst>
          </p:cNvPr>
          <p:cNvSpPr>
            <a:spLocks noGrp="1"/>
          </p:cNvSpPr>
          <p:nvPr>
            <p:ph idx="1"/>
          </p:nvPr>
        </p:nvSpPr>
        <p:spPr>
          <a:xfrm>
            <a:off x="670112" y="1253330"/>
            <a:ext cx="11338112" cy="5239543"/>
          </a:xfrm>
        </p:spPr>
        <p:txBody>
          <a:bodyPr>
            <a:normAutofit fontScale="77500" lnSpcReduction="20000"/>
          </a:bodyPr>
          <a:lstStyle/>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initial product offered by GOOS Finance is the on-ramp of-ramp solution. An interface that offers to anyone the possibility to buy or </a:t>
            </a:r>
            <a:r>
              <a:rPr lang="cs-CZ" sz="1800" dirty="0">
                <a:effectLst/>
                <a:latin typeface="Calibri" panose="020F0502020204030204" pitchFamily="34" charset="0"/>
                <a:ea typeface="Calibri" panose="020F0502020204030204" pitchFamily="34" charset="0"/>
                <a:cs typeface="Times New Roman" panose="02020603050405020304" pitchFamily="18" charset="0"/>
              </a:rPr>
              <a:t>withdraw </a:t>
            </a:r>
            <a:r>
              <a:rPr lang="en-GB" sz="1800" dirty="0">
                <a:effectLst/>
                <a:latin typeface="Calibri" panose="020F0502020204030204" pitchFamily="34" charset="0"/>
                <a:ea typeface="Calibri" panose="020F0502020204030204" pitchFamily="34" charset="0"/>
                <a:cs typeface="Times New Roman" panose="02020603050405020304" pitchFamily="18" charset="0"/>
              </a:rPr>
              <a:t>cryptocurrencies from any local’s method: </a:t>
            </a:r>
          </a:p>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We will build a partnership with </a:t>
            </a:r>
            <a:r>
              <a:rPr lang="cs-CZ" sz="1800" dirty="0">
                <a:effectLst/>
                <a:latin typeface="Calibri" panose="020F0502020204030204" pitchFamily="34" charset="0"/>
                <a:ea typeface="Calibri" panose="020F0502020204030204" pitchFamily="34" charset="0"/>
                <a:cs typeface="Times New Roman" panose="02020603050405020304" pitchFamily="18" charset="0"/>
              </a:rPr>
              <a:t>individuals and local shops </a:t>
            </a:r>
            <a:r>
              <a:rPr lang="en-GB" sz="1800" dirty="0">
                <a:effectLst/>
                <a:latin typeface="Calibri" panose="020F0502020204030204" pitchFamily="34" charset="0"/>
                <a:ea typeface="Calibri" panose="020F0502020204030204" pitchFamily="34" charset="0"/>
                <a:cs typeface="Times New Roman" panose="02020603050405020304" pitchFamily="18" charset="0"/>
              </a:rPr>
              <a:t>across the world to bring to unbanked </a:t>
            </a:r>
            <a:r>
              <a:rPr lang="cs-CZ" sz="1800" dirty="0">
                <a:effectLst/>
                <a:latin typeface="Calibri" panose="020F0502020204030204" pitchFamily="34" charset="0"/>
                <a:ea typeface="Calibri" panose="020F0502020204030204" pitchFamily="34" charset="0"/>
                <a:cs typeface="Times New Roman" panose="02020603050405020304" pitchFamily="18" charset="0"/>
              </a:rPr>
              <a:t>and underbanked </a:t>
            </a:r>
            <a:r>
              <a:rPr lang="en-GB" sz="1800" dirty="0">
                <a:effectLst/>
                <a:latin typeface="Calibri" panose="020F0502020204030204" pitchFamily="34" charset="0"/>
                <a:ea typeface="Calibri" panose="020F0502020204030204" pitchFamily="34" charset="0"/>
                <a:cs typeface="Times New Roman" panose="02020603050405020304" pitchFamily="18" charset="0"/>
              </a:rPr>
              <a:t>people the possibility to buy or </a:t>
            </a:r>
            <a:r>
              <a:rPr lang="cs-CZ" sz="1800" dirty="0">
                <a:effectLst/>
                <a:latin typeface="Calibri" panose="020F0502020204030204" pitchFamily="34" charset="0"/>
                <a:ea typeface="Calibri" panose="020F0502020204030204" pitchFamily="34" charset="0"/>
                <a:cs typeface="Times New Roman" panose="02020603050405020304" pitchFamily="18" charset="0"/>
              </a:rPr>
              <a:t>withdraw </a:t>
            </a:r>
            <a:r>
              <a:rPr lang="en-GB" sz="1800" dirty="0">
                <a:effectLst/>
                <a:latin typeface="Calibri" panose="020F0502020204030204" pitchFamily="34" charset="0"/>
                <a:ea typeface="Calibri" panose="020F0502020204030204" pitchFamily="34" charset="0"/>
                <a:cs typeface="Times New Roman" panose="02020603050405020304" pitchFamily="18" charset="0"/>
              </a:rPr>
              <a:t>digital assets</a:t>
            </a:r>
            <a:r>
              <a:rPr lang="cs-CZ" sz="1800" dirty="0">
                <a:effectLst/>
                <a:latin typeface="Calibri" panose="020F0502020204030204" pitchFamily="34" charset="0"/>
                <a:ea typeface="Calibri" panose="020F0502020204030204" pitchFamily="34" charset="0"/>
                <a:cs typeface="Times New Roman" panose="02020603050405020304" pitchFamily="18" charset="0"/>
              </a:rPr>
              <a:t> using cash</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This will include methods such as: </a:t>
            </a:r>
          </a:p>
          <a:p>
            <a:pPr marL="342900" lvl="0" indent="-342900">
              <a:lnSpc>
                <a:spcPct val="1070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Cash deposit/withdrawal at a retailer shop </a:t>
            </a:r>
          </a:p>
          <a:p>
            <a:pPr marL="342900" lvl="0" indent="-342900">
              <a:lnSpc>
                <a:spcPct val="1070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Orange Money transfer </a:t>
            </a:r>
          </a:p>
          <a:p>
            <a:pPr marL="342900" lvl="0" indent="-342900">
              <a:lnSpc>
                <a:spcPct val="1070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MTN money </a:t>
            </a:r>
          </a:p>
          <a:p>
            <a:pPr marL="342900" lvl="0" indent="-342900">
              <a:lnSpc>
                <a:spcPct val="1070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Post office deposit </a:t>
            </a:r>
          </a:p>
          <a:p>
            <a:pPr marL="342900" lvl="0" indent="-342900">
              <a:lnSpc>
                <a:spcPct val="1070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Cash deposit/withdrawal in the Bank </a:t>
            </a:r>
          </a:p>
          <a:p>
            <a:pPr marL="342900" lvl="0" indent="-342900">
              <a:lnSpc>
                <a:spcPct val="1070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Bank transfers</a:t>
            </a:r>
          </a:p>
          <a:p>
            <a:pPr marL="342900" lvl="0" indent="-342900">
              <a:lnSpc>
                <a:spcPct val="1070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Credit cards </a:t>
            </a:r>
          </a:p>
          <a:p>
            <a:pPr marL="342900" lvl="0" indent="-342900">
              <a:lnSpc>
                <a:spcPct val="107000"/>
              </a:lnSpc>
              <a:spcAft>
                <a:spcPts val="80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Etc…</a:t>
            </a:r>
          </a:p>
          <a:p>
            <a:pPr marL="342900" lvl="0" indent="-342900">
              <a:lnSpc>
                <a:spcPct val="107000"/>
              </a:lnSpc>
              <a:spcAft>
                <a:spcPts val="800"/>
              </a:spcAft>
              <a:buFont typeface="Wingdings" panose="05000000000000000000" pitchFamily="2" charset="2"/>
              <a:buChar char=""/>
            </a:pPr>
            <a:r>
              <a:rPr lang="en-GB" sz="1800" b="1" dirty="0">
                <a:effectLst/>
                <a:latin typeface="Calibri" panose="020F0502020204030204" pitchFamily="34" charset="0"/>
                <a:ea typeface="Calibri" panose="020F0502020204030204" pitchFamily="34" charset="0"/>
                <a:cs typeface="Times New Roman" panose="02020603050405020304" pitchFamily="18" charset="0"/>
              </a:rPr>
              <a:t>Business Model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business model of GOOSPAY is to provide to anyone the possibility to buy cryptocurrencies with cash or cashback from cryptocurrencies. The process is simple and will involve individual as well as small business units:</a:t>
            </a:r>
          </a:p>
        </p:txBody>
      </p:sp>
    </p:spTree>
    <p:extLst>
      <p:ext uri="{BB962C8B-B14F-4D97-AF65-F5344CB8AC3E}">
        <p14:creationId xmlns:p14="http://schemas.microsoft.com/office/powerpoint/2010/main" val="7250139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2B947E-1C92-457F-BB15-E6C65D9253A2}"/>
              </a:ext>
            </a:extLst>
          </p:cNvPr>
          <p:cNvSpPr>
            <a:spLocks noGrp="1"/>
          </p:cNvSpPr>
          <p:nvPr>
            <p:ph idx="1"/>
          </p:nvPr>
        </p:nvSpPr>
        <p:spPr>
          <a:xfrm>
            <a:off x="426944" y="312036"/>
            <a:ext cx="11338112" cy="6350982"/>
          </a:xfrm>
        </p:spPr>
        <p:txBody>
          <a:bodyPr>
            <a:normAutofit fontScale="92500" lnSpcReduction="20000"/>
          </a:bodyPr>
          <a:lstStyle/>
          <a:p>
            <a:pPr marL="342900" lvl="0" indent="-342900">
              <a:lnSpc>
                <a:spcPct val="107000"/>
              </a:lnSpc>
              <a:spcAft>
                <a:spcPts val="800"/>
              </a:spcAft>
              <a:buFont typeface="Symbol" panose="05050102010706020507" pitchFamily="18" charset="2"/>
              <a:buChar char=""/>
            </a:pPr>
            <a:r>
              <a:rPr lang="en-GB" sz="1800" b="1" dirty="0">
                <a:effectLst/>
                <a:latin typeface="Calibri" panose="020F0502020204030204" pitchFamily="34" charset="0"/>
                <a:ea typeface="Calibri" panose="020F0502020204030204" pitchFamily="34" charset="0"/>
                <a:cs typeface="Times New Roman" panose="02020603050405020304" pitchFamily="18" charset="0"/>
              </a:rPr>
              <a:t>Direct customers: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Direct customers will be able to connect to GOOSPAY solution directly on our webpage/app or any other DAPP that have integrated GOOSPAY. The customer will make his order filling in all needed information. </a:t>
            </a:r>
          </a:p>
          <a:p>
            <a:pPr marL="342900" lvl="0" indent="-342900">
              <a:lnSpc>
                <a:spcPct val="107000"/>
              </a:lnSpc>
              <a:buFont typeface="Wingdings" panose="05000000000000000000" pitchFamily="2"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customer will fill in the wallet to which he wants the cryptocurrency to be sent.</a:t>
            </a:r>
          </a:p>
          <a:p>
            <a:pPr marL="342900" lvl="0" indent="-342900">
              <a:lnSpc>
                <a:spcPct val="107000"/>
              </a:lnSpc>
              <a:buFont typeface="Wingdings" panose="05000000000000000000" pitchFamily="2"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He will have to be KYC verified </a:t>
            </a:r>
          </a:p>
          <a:p>
            <a:pPr marL="342900" lvl="0" indent="-342900">
              <a:lnSpc>
                <a:spcPct val="107000"/>
              </a:lnSpc>
              <a:buFont typeface="Wingdings" panose="05000000000000000000" pitchFamily="2"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customer will have the choice of the payment method. All payment methods will be integrated in our solution going from payment via: </a:t>
            </a:r>
          </a:p>
          <a:p>
            <a:pPr marL="800100" lvl="1" indent="-342900">
              <a:lnSpc>
                <a:spcPct val="107000"/>
              </a:lnSpc>
              <a:buFont typeface="Wingdings" panose="05000000000000000000" pitchFamily="2" charset="2"/>
              <a:buChar char=""/>
            </a:pPr>
            <a:r>
              <a:rPr lang="en-GB" sz="1400" dirty="0">
                <a:effectLst/>
                <a:latin typeface="Calibri" panose="020F0502020204030204" pitchFamily="34" charset="0"/>
                <a:ea typeface="Calibri" panose="020F0502020204030204" pitchFamily="34" charset="0"/>
                <a:cs typeface="Times New Roman" panose="02020603050405020304" pitchFamily="18" charset="0"/>
              </a:rPr>
              <a:t>cash, </a:t>
            </a:r>
          </a:p>
          <a:p>
            <a:pPr marL="800100" lvl="1" indent="-342900">
              <a:lnSpc>
                <a:spcPct val="107000"/>
              </a:lnSpc>
              <a:buFont typeface="Wingdings" panose="05000000000000000000" pitchFamily="2" charset="2"/>
              <a:buChar char=""/>
            </a:pPr>
            <a:r>
              <a:rPr lang="en-GB" sz="1400" dirty="0">
                <a:effectLst/>
                <a:latin typeface="Calibri" panose="020F0502020204030204" pitchFamily="34" charset="0"/>
                <a:ea typeface="Calibri" panose="020F0502020204030204" pitchFamily="34" charset="0"/>
                <a:cs typeface="Times New Roman" panose="02020603050405020304" pitchFamily="18" charset="0"/>
              </a:rPr>
              <a:t>credit card, </a:t>
            </a:r>
          </a:p>
          <a:p>
            <a:pPr marL="800100" lvl="1" indent="-342900">
              <a:lnSpc>
                <a:spcPct val="107000"/>
              </a:lnSpc>
              <a:buFont typeface="Wingdings" panose="05000000000000000000" pitchFamily="2" charset="2"/>
              <a:buChar char=""/>
            </a:pPr>
            <a:r>
              <a:rPr lang="en-GB" sz="1400" dirty="0">
                <a:effectLst/>
                <a:latin typeface="Calibri" panose="020F0502020204030204" pitchFamily="34" charset="0"/>
                <a:ea typeface="Calibri" panose="020F0502020204030204" pitchFamily="34" charset="0"/>
                <a:cs typeface="Times New Roman" panose="02020603050405020304" pitchFamily="18" charset="0"/>
              </a:rPr>
              <a:t>electronic money transfer such as (Western Union, orange money, MTN money, MoneyGram, …etc) </a:t>
            </a:r>
          </a:p>
          <a:p>
            <a:pPr marL="800100" lvl="1" indent="-342900">
              <a:lnSpc>
                <a:spcPct val="107000"/>
              </a:lnSpc>
              <a:buFont typeface="Wingdings" panose="05000000000000000000" pitchFamily="2" charset="2"/>
              <a:buChar char=""/>
            </a:pPr>
            <a:r>
              <a:rPr lang="en-GB" sz="1400" dirty="0">
                <a:effectLst/>
                <a:latin typeface="Calibri" panose="020F0502020204030204" pitchFamily="34" charset="0"/>
                <a:ea typeface="Calibri" panose="020F0502020204030204" pitchFamily="34" charset="0"/>
                <a:cs typeface="Times New Roman" panose="02020603050405020304" pitchFamily="18" charset="0"/>
              </a:rPr>
              <a:t>Bank transfer, </a:t>
            </a:r>
          </a:p>
          <a:p>
            <a:pPr marL="800100" lvl="1" indent="-342900">
              <a:lnSpc>
                <a:spcPct val="107000"/>
              </a:lnSpc>
              <a:buFont typeface="Wingdings" panose="05000000000000000000" pitchFamily="2" charset="2"/>
              <a:buChar char=""/>
            </a:pPr>
            <a:r>
              <a:rPr lang="en-GB" sz="1400" dirty="0">
                <a:effectLst/>
                <a:latin typeface="Calibri" panose="020F0502020204030204" pitchFamily="34" charset="0"/>
                <a:ea typeface="Calibri" panose="020F0502020204030204" pitchFamily="34" charset="0"/>
                <a:cs typeface="Times New Roman" panose="02020603050405020304" pitchFamily="18" charset="0"/>
              </a:rPr>
              <a:t>Post payments</a:t>
            </a:r>
          </a:p>
          <a:p>
            <a:pPr marL="800100" lvl="1" indent="-342900">
              <a:lnSpc>
                <a:spcPct val="107000"/>
              </a:lnSpc>
              <a:buFont typeface="Wingdings" panose="05000000000000000000" pitchFamily="2" charset="2"/>
              <a:buChar char=""/>
            </a:pPr>
            <a:r>
              <a:rPr lang="en-GB" sz="1400" dirty="0">
                <a:effectLst/>
                <a:latin typeface="Calibri" panose="020F0502020204030204" pitchFamily="34" charset="0"/>
                <a:ea typeface="Calibri" panose="020F0502020204030204" pitchFamily="34" charset="0"/>
                <a:cs typeface="Times New Roman" panose="02020603050405020304" pitchFamily="18" charset="0"/>
              </a:rPr>
              <a:t>Deposit in the Bank account</a:t>
            </a:r>
          </a:p>
          <a:p>
            <a:pPr marL="800100" lvl="1" indent="-342900">
              <a:lnSpc>
                <a:spcPct val="107000"/>
              </a:lnSpc>
              <a:buFont typeface="Wingdings" panose="05000000000000000000" pitchFamily="2" charset="2"/>
              <a:buChar char=""/>
            </a:pPr>
            <a:r>
              <a:rPr lang="en-GB" sz="1400" dirty="0">
                <a:effectLst/>
                <a:latin typeface="Calibri" panose="020F0502020204030204" pitchFamily="34" charset="0"/>
                <a:ea typeface="Calibri" panose="020F0502020204030204" pitchFamily="34" charset="0"/>
                <a:cs typeface="Times New Roman" panose="02020603050405020304" pitchFamily="18" charset="0"/>
              </a:rPr>
              <a:t>And more other local payment method etc….</a:t>
            </a:r>
          </a:p>
          <a:p>
            <a:pPr marL="342900" lvl="0" indent="-342900">
              <a:lnSpc>
                <a:spcPct val="107000"/>
              </a:lnSpc>
              <a:buFont typeface="Wingdings" panose="05000000000000000000" pitchFamily="2"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For cash payment/withdrawal: the customer will have to choose an available partner from which he would like to withdraw or deposit money from.  will work with partners going from small retailers to individuals on Uber business model</a:t>
            </a:r>
          </a:p>
          <a:p>
            <a:pPr marL="342900" lvl="0" indent="-342900">
              <a:lnSpc>
                <a:spcPct val="107000"/>
              </a:lnSpc>
              <a:buFont typeface="Wingdings" panose="05000000000000000000" pitchFamily="2"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After order confirmation, the customer will receive an email/SMS with all details regarding the payment or withdrawal.</a:t>
            </a:r>
          </a:p>
          <a:p>
            <a:pPr marL="342900" lvl="0" indent="-342900">
              <a:lnSpc>
                <a:spcPct val="107000"/>
              </a:lnSpc>
              <a:buFont typeface="Wingdings" panose="05000000000000000000" pitchFamily="2"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Once payment done for payment cases, the system will automatically transfer the cryptocurrency purchased to the mentioned wallet. </a:t>
            </a:r>
          </a:p>
          <a:p>
            <a:pPr marL="342900" lvl="0" indent="-342900">
              <a:lnSpc>
                <a:spcPct val="107000"/>
              </a:lnSpc>
              <a:spcAft>
                <a:spcPts val="800"/>
              </a:spcAft>
              <a:buFont typeface="Wingdings" panose="05000000000000000000" pitchFamily="2"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For withdrawal, after the received of the cryptocurrency, an email will be generated to the customer with details on where to pick up his cash for cash withdrawals, for other methods action will be automatically taken by the system. </a:t>
            </a:r>
          </a:p>
        </p:txBody>
      </p:sp>
    </p:spTree>
    <p:extLst>
      <p:ext uri="{BB962C8B-B14F-4D97-AF65-F5344CB8AC3E}">
        <p14:creationId xmlns:p14="http://schemas.microsoft.com/office/powerpoint/2010/main" val="27190418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e 7">
            <a:extLst>
              <a:ext uri="{FF2B5EF4-FFF2-40B4-BE49-F238E27FC236}">
                <a16:creationId xmlns:a16="http://schemas.microsoft.com/office/drawing/2014/main" id="{3DAEA678-2FEA-4D61-8B51-96EABE0D47AD}"/>
              </a:ext>
            </a:extLst>
          </p:cNvPr>
          <p:cNvGraphicFramePr>
            <a:graphicFrameLocks noGrp="1"/>
          </p:cNvGraphicFramePr>
          <p:nvPr>
            <p:ph idx="1"/>
            <p:extLst>
              <p:ext uri="{D42A27DB-BD31-4B8C-83A1-F6EECF244321}">
                <p14:modId xmlns:p14="http://schemas.microsoft.com/office/powerpoint/2010/main" val="3975362574"/>
              </p:ext>
            </p:extLst>
          </p:nvPr>
        </p:nvGraphicFramePr>
        <p:xfrm>
          <a:off x="427038" y="312738"/>
          <a:ext cx="11337925" cy="635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74654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F588F-BB47-4A12-8BC4-757BB9190A5C}"/>
              </a:ext>
            </a:extLst>
          </p:cNvPr>
          <p:cNvSpPr>
            <a:spLocks noGrp="1"/>
          </p:cNvSpPr>
          <p:nvPr>
            <p:ph type="title"/>
          </p:nvPr>
        </p:nvSpPr>
        <p:spPr>
          <a:xfrm>
            <a:off x="838200" y="365126"/>
            <a:ext cx="10515600" cy="663574"/>
          </a:xfrm>
        </p:spPr>
        <p:txBody>
          <a:bodyPr>
            <a:normAutofit fontScale="90000"/>
          </a:bodyPr>
          <a:lstStyle/>
          <a:p>
            <a:pPr>
              <a:lnSpc>
                <a:spcPct val="107000"/>
              </a:lnSpc>
              <a:spcAft>
                <a:spcPts val="800"/>
              </a:spcAft>
            </a:pPr>
            <a:r>
              <a:rPr lang="en-GB" sz="4400" b="1" dirty="0">
                <a:effectLst/>
                <a:latin typeface="Calibri" panose="020F0502020204030204" pitchFamily="34" charset="0"/>
                <a:ea typeface="Calibri" panose="020F0502020204030204" pitchFamily="34" charset="0"/>
                <a:cs typeface="Times New Roman" panose="02020603050405020304" pitchFamily="18" charset="0"/>
              </a:rPr>
              <a:t>II. GOOS</a:t>
            </a:r>
            <a:r>
              <a:rPr lang="cs-CZ" sz="4400" b="1" dirty="0">
                <a:effectLst/>
                <a:latin typeface="Calibri" panose="020F0502020204030204" pitchFamily="34" charset="0"/>
                <a:ea typeface="Calibri" panose="020F0502020204030204" pitchFamily="34" charset="0"/>
                <a:cs typeface="Times New Roman" panose="02020603050405020304" pitchFamily="18" charset="0"/>
              </a:rPr>
              <a:t>PAD</a:t>
            </a:r>
            <a:endParaRPr lang="en-GB" sz="4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42B947E-1C92-457F-BB15-E6C65D9253A2}"/>
              </a:ext>
            </a:extLst>
          </p:cNvPr>
          <p:cNvSpPr>
            <a:spLocks noGrp="1"/>
          </p:cNvSpPr>
          <p:nvPr>
            <p:ph idx="1"/>
          </p:nvPr>
        </p:nvSpPr>
        <p:spPr>
          <a:xfrm>
            <a:off x="670112" y="1253330"/>
            <a:ext cx="11338112" cy="5239543"/>
          </a:xfrm>
        </p:spPr>
        <p:txBody>
          <a:bodyPr>
            <a:normAutofit/>
          </a:bodyPr>
          <a:lstStyle/>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GOOS finance is intended to support the community development by offering to the community the possibility to invest in low-cap start-ups. </a:t>
            </a:r>
          </a:p>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Statistics show that investing early in any high potential asset, can be a live-changer. </a:t>
            </a:r>
          </a:p>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GOOSPAD is a multichain incubator empowering the next big things in the blockchain industry. </a:t>
            </a:r>
          </a:p>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goal of GOOSPAD will be making decentralized finance safer and more straight forward while also making it easy for start-ups to raise funds. At the same time popularize the access to ICO (Initial Coin offering) by making it easy to access for the non-elite crypto investor. </a:t>
            </a:r>
          </a:p>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We will give support to start-ups in business development, operational support, networking, counsel, creative direction, tokenomics development, and secure escrow lockup. These would give a perfect guide for start-ups through their growth and development phase, helping start-ups flesh out business and expedite their growth with minimum viable product (MVP). </a:t>
            </a:r>
          </a:p>
          <a:p>
            <a:pPr lvl="1">
              <a:lnSpc>
                <a:spcPct val="107000"/>
              </a:lnSpc>
              <a:spcAft>
                <a:spcPts val="800"/>
              </a:spcAft>
              <a:buFont typeface="Wingdings" panose="05000000000000000000" pitchFamily="2" charset="2"/>
              <a:buChar char="Ø"/>
            </a:pPr>
            <a:r>
              <a:rPr lang="en-GB" sz="2000" b="1" dirty="0">
                <a:effectLst/>
                <a:latin typeface="Calibri" panose="020F0502020204030204" pitchFamily="34" charset="0"/>
                <a:ea typeface="Calibri" panose="020F0502020204030204" pitchFamily="34" charset="0"/>
                <a:cs typeface="Times New Roman" panose="02020603050405020304" pitchFamily="18" charset="0"/>
              </a:rPr>
              <a:t>The particularity of GOOS</a:t>
            </a:r>
            <a:r>
              <a:rPr lang="cs-CZ" sz="2000" b="1" dirty="0">
                <a:effectLst/>
                <a:latin typeface="Calibri" panose="020F0502020204030204" pitchFamily="34" charset="0"/>
                <a:ea typeface="Calibri" panose="020F0502020204030204" pitchFamily="34" charset="0"/>
                <a:cs typeface="Times New Roman" panose="02020603050405020304" pitchFamily="18" charset="0"/>
              </a:rPr>
              <a:t>PAD</a:t>
            </a:r>
            <a:r>
              <a:rPr lang="en-GB" sz="2000" b="1" dirty="0">
                <a:effectLst/>
                <a:latin typeface="Calibri" panose="020F0502020204030204" pitchFamily="34" charset="0"/>
                <a:ea typeface="Calibri" panose="020F0502020204030204" pitchFamily="34" charset="0"/>
                <a:cs typeface="Times New Roman" panose="02020603050405020304" pitchFamily="18" charset="0"/>
              </a:rPr>
              <a:t> will be to open doors of SEED phases to small investors. </a:t>
            </a:r>
          </a:p>
        </p:txBody>
      </p:sp>
    </p:spTree>
    <p:extLst>
      <p:ext uri="{BB962C8B-B14F-4D97-AF65-F5344CB8AC3E}">
        <p14:creationId xmlns:p14="http://schemas.microsoft.com/office/powerpoint/2010/main" val="2818173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2B947E-1C92-457F-BB15-E6C65D9253A2}"/>
              </a:ext>
            </a:extLst>
          </p:cNvPr>
          <p:cNvSpPr>
            <a:spLocks noGrp="1"/>
          </p:cNvSpPr>
          <p:nvPr>
            <p:ph idx="1"/>
          </p:nvPr>
        </p:nvSpPr>
        <p:spPr>
          <a:xfrm>
            <a:off x="426944" y="312036"/>
            <a:ext cx="11338112" cy="6350982"/>
          </a:xfrm>
        </p:spPr>
        <p:txBody>
          <a:bodyPr>
            <a:normAutofit fontScale="70000" lnSpcReduction="20000"/>
          </a:bodyPr>
          <a:lstStyle/>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Investors would be given various opportunities to invest in verified start-ups of their choice, thereby contributing to the development of new ideas in the industry. </a:t>
            </a:r>
          </a:p>
          <a:p>
            <a:pPr marL="342900" lvl="0" indent="-342900">
              <a:lnSpc>
                <a:spcPct val="107000"/>
              </a:lnSpc>
              <a:spcAft>
                <a:spcPts val="800"/>
              </a:spcAft>
              <a:buFont typeface="Wingdings" panose="05000000000000000000" pitchFamily="2" charset="2"/>
              <a:buChar char=""/>
            </a:pPr>
            <a:r>
              <a:rPr lang="en-GB" sz="1800" b="1" dirty="0">
                <a:effectLst/>
                <a:latin typeface="Calibri" panose="020F0502020204030204" pitchFamily="34" charset="0"/>
                <a:ea typeface="Calibri" panose="020F0502020204030204" pitchFamily="34" charset="0"/>
                <a:cs typeface="Times New Roman" panose="02020603050405020304" pitchFamily="18" charset="0"/>
              </a:rPr>
              <a:t>Allocation Methodology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To participate to GOOSPAD sales, you will need to fulfil below three steps </a:t>
            </a:r>
          </a:p>
          <a:p>
            <a:pPr lvl="1">
              <a:lnSpc>
                <a:spcPct val="107000"/>
              </a:lnSpc>
              <a:buFont typeface="Wingdings" panose="05000000000000000000" pitchFamily="2" charset="2"/>
              <a:buChar char="ü"/>
            </a:pPr>
            <a:r>
              <a:rPr lang="en-GB" sz="1700" dirty="0">
                <a:effectLst/>
                <a:latin typeface="Calibri" panose="020F0502020204030204" pitchFamily="34" charset="0"/>
                <a:ea typeface="Calibri" panose="020F0502020204030204" pitchFamily="34" charset="0"/>
                <a:cs typeface="Times New Roman" panose="02020603050405020304" pitchFamily="18" charset="0"/>
              </a:rPr>
              <a:t>Have your wallet KYC-approved</a:t>
            </a:r>
          </a:p>
          <a:p>
            <a:pPr lvl="1">
              <a:lnSpc>
                <a:spcPct val="107000"/>
              </a:lnSpc>
              <a:buFont typeface="Wingdings" panose="05000000000000000000" pitchFamily="2" charset="2"/>
              <a:buChar char="ü"/>
            </a:pPr>
            <a:r>
              <a:rPr lang="en-GB" sz="1700" dirty="0">
                <a:effectLst/>
                <a:latin typeface="Calibri" panose="020F0502020204030204" pitchFamily="34" charset="0"/>
                <a:ea typeface="Calibri" panose="020F0502020204030204" pitchFamily="34" charset="0"/>
                <a:cs typeface="Times New Roman" panose="02020603050405020304" pitchFamily="18" charset="0"/>
              </a:rPr>
              <a:t>Hold a minimum of 5.000 GOOS token in your wallet. </a:t>
            </a:r>
          </a:p>
          <a:p>
            <a:pPr lvl="1">
              <a:lnSpc>
                <a:spcPct val="107000"/>
              </a:lnSpc>
              <a:buFont typeface="Wingdings" panose="05000000000000000000" pitchFamily="2" charset="2"/>
              <a:buChar char="ü"/>
            </a:pPr>
            <a:r>
              <a:rPr lang="en-GB" sz="1700" dirty="0">
                <a:effectLst/>
                <a:latin typeface="Calibri" panose="020F0502020204030204" pitchFamily="34" charset="0"/>
                <a:ea typeface="Calibri" panose="020F0502020204030204" pitchFamily="34" charset="0"/>
                <a:cs typeface="Times New Roman" panose="02020603050405020304" pitchFamily="18" charset="0"/>
              </a:rPr>
              <a:t>Participate in whitelist depending on the Tier. </a:t>
            </a:r>
          </a:p>
          <a:p>
            <a:pPr marL="342900" lvl="0" indent="-342900">
              <a:lnSpc>
                <a:spcPct val="107000"/>
              </a:lnSpc>
              <a:buFont typeface="Wingdings" panose="05000000000000000000" pitchFamily="2" charset="2"/>
              <a:buChar char=""/>
            </a:pPr>
            <a:r>
              <a:rPr lang="en-GB" sz="1800" b="1" dirty="0">
                <a:latin typeface="Calibri" panose="020F0502020204030204" pitchFamily="34" charset="0"/>
                <a:ea typeface="Calibri" panose="020F0502020204030204" pitchFamily="34" charset="0"/>
                <a:cs typeface="Times New Roman" panose="02020603050405020304" pitchFamily="18" charset="0"/>
              </a:rPr>
              <a:t>3</a:t>
            </a:r>
            <a:r>
              <a:rPr lang="en-GB" sz="1800" b="1" dirty="0">
                <a:effectLst/>
                <a:latin typeface="Calibri" panose="020F0502020204030204" pitchFamily="34" charset="0"/>
                <a:ea typeface="Calibri" panose="020F0502020204030204" pitchFamily="34" charset="0"/>
                <a:cs typeface="Times New Roman" panose="02020603050405020304" pitchFamily="18" charset="0"/>
              </a:rPr>
              <a:t> types of sales available to the community: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SEED Phase </a:t>
            </a:r>
          </a:p>
          <a:p>
            <a:pPr marL="0" lv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On this phase only investors holding a certain amount of GOOS token will be eligible.</a:t>
            </a:r>
          </a:p>
          <a:p>
            <a:pPr marL="342900" lvl="0" indent="-342900">
              <a:lnSpc>
                <a:spcPct val="107000"/>
              </a:lnSpc>
              <a:spcAft>
                <a:spcPts val="80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Private Sale</a:t>
            </a:r>
          </a:p>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Private sales will be available for people with the Guaranty allocation. In case of remaining token during the sale, a first come first serve round will be opened to the whitelisted holder. </a:t>
            </a:r>
          </a:p>
          <a:p>
            <a:pPr marL="342900" lvl="0" indent="-342900">
              <a:lnSpc>
                <a:spcPct val="107000"/>
              </a:lnSpc>
              <a:spcAft>
                <a:spcPts val="80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Public sale</a:t>
            </a:r>
          </a:p>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Public sale will involve every community member holder or non-holder of GOOS Token. </a:t>
            </a:r>
          </a:p>
          <a:p>
            <a:pPr marL="0" indent="0">
              <a:lnSpc>
                <a:spcPct val="107000"/>
              </a:lnSpc>
              <a:spcAft>
                <a:spcPts val="800"/>
              </a:spcAft>
              <a:buNone/>
            </a:pPr>
            <a:r>
              <a:rPr lang="en-GB" sz="1800" dirty="0">
                <a:latin typeface="Calibri" panose="020F0502020204030204" pitchFamily="34" charset="0"/>
                <a:ea typeface="Calibri" panose="020F0502020204030204" pitchFamily="34" charset="0"/>
                <a:cs typeface="Times New Roman" panose="02020603050405020304" pitchFamily="18" charset="0"/>
              </a:rPr>
              <a:t>T</a:t>
            </a:r>
            <a:r>
              <a:rPr lang="en-GB" sz="1800" dirty="0">
                <a:effectLst/>
                <a:latin typeface="Calibri" panose="020F0502020204030204" pitchFamily="34" charset="0"/>
                <a:ea typeface="Calibri" panose="020F0502020204030204" pitchFamily="34" charset="0"/>
                <a:cs typeface="Times New Roman" panose="02020603050405020304" pitchFamily="18" charset="0"/>
              </a:rPr>
              <a:t>wo tiers will be used here with a 50%/50% allocation</a:t>
            </a:r>
          </a:p>
          <a:p>
            <a:pPr marL="342900" lvl="0" indent="-342900">
              <a:lnSpc>
                <a:spcPct val="1070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Guaranty Tiers allocation for people holding GOOS Token </a:t>
            </a:r>
          </a:p>
          <a:p>
            <a:pPr marL="342900" lvl="0" indent="-342900">
              <a:lnSpc>
                <a:spcPct val="107000"/>
              </a:lnSpc>
              <a:spcAft>
                <a:spcPts val="80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Community basket for any community member: an overflow methodology will be used. Users can subscribe as much as they want to the IDO and their final allocation will be based on the amount of funds they put in as a percentage of all funds put in by other users at the time the sale ends. Users will receive any leftover funds when they claim tokens after the sale. </a:t>
            </a:r>
          </a:p>
        </p:txBody>
      </p:sp>
    </p:spTree>
    <p:extLst>
      <p:ext uri="{BB962C8B-B14F-4D97-AF65-F5344CB8AC3E}">
        <p14:creationId xmlns:p14="http://schemas.microsoft.com/office/powerpoint/2010/main" val="24507147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F588F-BB47-4A12-8BC4-757BB9190A5C}"/>
              </a:ext>
            </a:extLst>
          </p:cNvPr>
          <p:cNvSpPr>
            <a:spLocks noGrp="1"/>
          </p:cNvSpPr>
          <p:nvPr>
            <p:ph type="title"/>
          </p:nvPr>
        </p:nvSpPr>
        <p:spPr>
          <a:xfrm>
            <a:off x="838200" y="365126"/>
            <a:ext cx="10515600" cy="663574"/>
          </a:xfrm>
        </p:spPr>
        <p:txBody>
          <a:bodyPr>
            <a:normAutofit fontScale="90000"/>
          </a:bodyPr>
          <a:lstStyle/>
          <a:p>
            <a:pPr>
              <a:lnSpc>
                <a:spcPct val="107000"/>
              </a:lnSpc>
              <a:spcAft>
                <a:spcPts val="800"/>
              </a:spcAft>
            </a:pPr>
            <a:r>
              <a:rPr lang="en-GB" sz="4400" b="1" dirty="0">
                <a:effectLst/>
                <a:latin typeface="Calibri" panose="020F0502020204030204" pitchFamily="34" charset="0"/>
                <a:ea typeface="Calibri" panose="020F0502020204030204" pitchFamily="34" charset="0"/>
                <a:cs typeface="Times New Roman" panose="02020603050405020304" pitchFamily="18" charset="0"/>
              </a:rPr>
              <a:t>III. GOOSCASH</a:t>
            </a:r>
            <a:endParaRPr lang="en-GB" sz="4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42B947E-1C92-457F-BB15-E6C65D9253A2}"/>
              </a:ext>
            </a:extLst>
          </p:cNvPr>
          <p:cNvSpPr>
            <a:spLocks noGrp="1"/>
          </p:cNvSpPr>
          <p:nvPr>
            <p:ph idx="1"/>
          </p:nvPr>
        </p:nvSpPr>
        <p:spPr>
          <a:xfrm>
            <a:off x="670112" y="1253330"/>
            <a:ext cx="11338112" cy="5239543"/>
          </a:xfrm>
        </p:spPr>
        <p:txBody>
          <a:bodyPr>
            <a:normAutofit/>
          </a:bodyPr>
          <a:lstStyle/>
          <a:p>
            <a:pPr marL="0" lvl="0" indent="0">
              <a:lnSpc>
                <a:spcPct val="107000"/>
              </a:lnSpc>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Wallet: GOOSCASH is the wallet of the ecosystem. the wallet will be a non-custodial wallet offering: </a:t>
            </a:r>
          </a:p>
          <a:p>
            <a:pPr marL="342900" lvl="0" indent="-342900">
              <a:lnSpc>
                <a:spcPct val="1070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Possibility to interact with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Dapps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Hold any crypto currency </a:t>
            </a:r>
          </a:p>
          <a:p>
            <a:pPr marL="342900" lvl="0" indent="-342900">
              <a:lnSpc>
                <a:spcPct val="1070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Integrated swaps </a:t>
            </a:r>
          </a:p>
          <a:p>
            <a:pPr marL="342900" lvl="0" indent="-342900">
              <a:lnSpc>
                <a:spcPct val="107000"/>
              </a:lnSpc>
              <a:spcAft>
                <a:spcPts val="80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Sending/receiving cryptocurrency to/from friends</a:t>
            </a:r>
          </a:p>
        </p:txBody>
      </p:sp>
    </p:spTree>
    <p:extLst>
      <p:ext uri="{BB962C8B-B14F-4D97-AF65-F5344CB8AC3E}">
        <p14:creationId xmlns:p14="http://schemas.microsoft.com/office/powerpoint/2010/main" val="39263367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F588F-BB47-4A12-8BC4-757BB9190A5C}"/>
              </a:ext>
            </a:extLst>
          </p:cNvPr>
          <p:cNvSpPr>
            <a:spLocks noGrp="1"/>
          </p:cNvSpPr>
          <p:nvPr>
            <p:ph type="title"/>
          </p:nvPr>
        </p:nvSpPr>
        <p:spPr>
          <a:xfrm>
            <a:off x="838200" y="365126"/>
            <a:ext cx="10515600" cy="663574"/>
          </a:xfrm>
        </p:spPr>
        <p:txBody>
          <a:bodyPr>
            <a:normAutofit fontScale="90000"/>
          </a:bodyPr>
          <a:lstStyle/>
          <a:p>
            <a:pPr>
              <a:lnSpc>
                <a:spcPct val="107000"/>
              </a:lnSpc>
              <a:spcAft>
                <a:spcPts val="800"/>
              </a:spcAft>
            </a:pPr>
            <a:r>
              <a:rPr lang="en-GB" sz="4400" b="1" dirty="0">
                <a:effectLst/>
                <a:latin typeface="Calibri" panose="020F0502020204030204" pitchFamily="34" charset="0"/>
                <a:ea typeface="Calibri" panose="020F0502020204030204" pitchFamily="34" charset="0"/>
                <a:cs typeface="Times New Roman" panose="02020603050405020304" pitchFamily="18" charset="0"/>
              </a:rPr>
              <a:t>IV. GOOSEARN</a:t>
            </a:r>
            <a:endParaRPr lang="en-GB" sz="4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42B947E-1C92-457F-BB15-E6C65D9253A2}"/>
              </a:ext>
            </a:extLst>
          </p:cNvPr>
          <p:cNvSpPr>
            <a:spLocks noGrp="1"/>
          </p:cNvSpPr>
          <p:nvPr>
            <p:ph idx="1"/>
          </p:nvPr>
        </p:nvSpPr>
        <p:spPr>
          <a:xfrm>
            <a:off x="670112" y="1253330"/>
            <a:ext cx="11338112" cy="5239543"/>
          </a:xfrm>
        </p:spPr>
        <p:txBody>
          <a:bodyPr>
            <a:normAutofit/>
          </a:bodyPr>
          <a:lstStyle/>
          <a:p>
            <a:pPr marL="0" lvl="0" indent="0">
              <a:lnSpc>
                <a:spcPct val="107000"/>
              </a:lnSpc>
              <a:buNone/>
            </a:pPr>
            <a:r>
              <a:rPr lang="en-GB" sz="1800" b="1" dirty="0">
                <a:effectLst/>
                <a:latin typeface="Calibri" panose="020F0502020204030204" pitchFamily="34" charset="0"/>
                <a:ea typeface="Calibri" panose="020F0502020204030204" pitchFamily="34" charset="0"/>
                <a:cs typeface="Times New Roman" panose="02020603050405020304" pitchFamily="18" charset="0"/>
              </a:rPr>
              <a:t>The DEFI option of GOOS Finance’s ecosystem</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Staking possibility </a:t>
            </a:r>
          </a:p>
          <a:p>
            <a:pPr marL="342900" lvl="0" indent="-342900">
              <a:lnSpc>
                <a:spcPct val="1070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Farming </a:t>
            </a:r>
          </a:p>
          <a:p>
            <a:pPr marL="342900" lvl="0" indent="-342900">
              <a:lnSpc>
                <a:spcPct val="107000"/>
              </a:lnSpc>
              <a:spcAft>
                <a:spcPts val="80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Borrowing and lending protocol </a:t>
            </a:r>
          </a:p>
        </p:txBody>
      </p:sp>
    </p:spTree>
    <p:extLst>
      <p:ext uri="{BB962C8B-B14F-4D97-AF65-F5344CB8AC3E}">
        <p14:creationId xmlns:p14="http://schemas.microsoft.com/office/powerpoint/2010/main" val="24268080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F588F-BB47-4A12-8BC4-757BB9190A5C}"/>
              </a:ext>
            </a:extLst>
          </p:cNvPr>
          <p:cNvSpPr>
            <a:spLocks noGrp="1"/>
          </p:cNvSpPr>
          <p:nvPr>
            <p:ph type="title"/>
          </p:nvPr>
        </p:nvSpPr>
        <p:spPr>
          <a:xfrm>
            <a:off x="838200" y="365126"/>
            <a:ext cx="10515600" cy="663574"/>
          </a:xfrm>
        </p:spPr>
        <p:txBody>
          <a:bodyPr>
            <a:normAutofit fontScale="90000"/>
          </a:bodyPr>
          <a:lstStyle/>
          <a:p>
            <a:pPr>
              <a:lnSpc>
                <a:spcPct val="107000"/>
              </a:lnSpc>
              <a:spcAft>
                <a:spcPts val="800"/>
              </a:spcAft>
            </a:pPr>
            <a:r>
              <a:rPr lang="en-GB" sz="4400" b="1" u="sng" dirty="0">
                <a:effectLst/>
                <a:latin typeface="Calibri" panose="020F0502020204030204" pitchFamily="34" charset="0"/>
                <a:ea typeface="Calibri" panose="020F0502020204030204" pitchFamily="34" charset="0"/>
                <a:cs typeface="Times New Roman" panose="02020603050405020304" pitchFamily="18" charset="0"/>
              </a:rPr>
              <a:t>Our Market </a:t>
            </a:r>
            <a:endParaRPr lang="en-GB" sz="4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42B947E-1C92-457F-BB15-E6C65D9253A2}"/>
              </a:ext>
            </a:extLst>
          </p:cNvPr>
          <p:cNvSpPr>
            <a:spLocks noGrp="1"/>
          </p:cNvSpPr>
          <p:nvPr>
            <p:ph idx="1"/>
          </p:nvPr>
        </p:nvSpPr>
        <p:spPr>
          <a:xfrm>
            <a:off x="670112" y="1253330"/>
            <a:ext cx="11338112" cy="5239543"/>
          </a:xfrm>
        </p:spPr>
        <p:txBody>
          <a:bodyPr>
            <a:normAutofit fontScale="25000" lnSpcReduction="20000"/>
          </a:bodyPr>
          <a:lstStyle/>
          <a:p>
            <a:pPr lvl="0">
              <a:lnSpc>
                <a:spcPct val="107000"/>
              </a:lnSpc>
              <a:spcAft>
                <a:spcPts val="800"/>
              </a:spcAft>
              <a:buFont typeface="Wingdings" panose="05000000000000000000" pitchFamily="2" charset="2"/>
              <a:buChar char="Ø"/>
            </a:pPr>
            <a:r>
              <a:rPr lang="en-GB" sz="5600" b="1" dirty="0">
                <a:effectLst/>
                <a:latin typeface="Calibri" panose="020F0502020204030204" pitchFamily="34" charset="0"/>
                <a:ea typeface="Calibri" panose="020F0502020204030204" pitchFamily="34" charset="0"/>
                <a:cs typeface="Times New Roman" panose="02020603050405020304" pitchFamily="18" charset="0"/>
              </a:rPr>
              <a:t>Total Digital assets </a:t>
            </a:r>
            <a:endParaRPr lang="en-GB" sz="56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GB" sz="5600" dirty="0">
                <a:solidFill>
                  <a:srgbClr val="1A1A1A"/>
                </a:solidFill>
                <a:effectLst/>
                <a:latin typeface="Calibri" panose="020F0502020204030204" pitchFamily="34" charset="0"/>
                <a:ea typeface="Calibri" panose="020F0502020204030204" pitchFamily="34" charset="0"/>
                <a:cs typeface="Times New Roman" panose="02020603050405020304" pitchFamily="18" charset="0"/>
              </a:rPr>
              <a:t>While the prices of digital assets change on a daily basis, at the time of this writing, the universe had a market capitalization of $1.6 trillion.  That includes approximately $670 billion in Bitcoin (BTC, at $35,000), $315 billion in Ether (ETH, at $2,660), and $66 billion in top decentralized finance.  </a:t>
            </a:r>
            <a:endParaRPr lang="en-GB" sz="56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GB" sz="5600" dirty="0">
                <a:solidFill>
                  <a:srgbClr val="1A1A1A"/>
                </a:solidFill>
                <a:effectLst/>
                <a:latin typeface="Calibri" panose="020F0502020204030204" pitchFamily="34" charset="0"/>
                <a:ea typeface="Calibri" panose="020F0502020204030204" pitchFamily="34" charset="0"/>
                <a:cs typeface="Times New Roman" panose="02020603050405020304" pitchFamily="18" charset="0"/>
              </a:rPr>
              <a:t>Bitcoin dominance is at 41% of the market cap of all crypto assets, 19% in Ether, leaving 40% of the value in the other 10,000 assets.  75 digital assets have market capitalizations exceeding $1 billion and approximately 300 have a valuation over $100 million.</a:t>
            </a:r>
            <a:endParaRPr lang="en-GB" sz="5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Font typeface="Wingdings" panose="05000000000000000000" pitchFamily="2" charset="2"/>
              <a:buChar char="Ø"/>
            </a:pPr>
            <a:r>
              <a:rPr lang="en-GB" sz="5600" b="1" dirty="0">
                <a:latin typeface="Calibri" panose="020F0502020204030204" pitchFamily="34" charset="0"/>
                <a:cs typeface="Times New Roman" panose="02020603050405020304" pitchFamily="18" charset="0"/>
              </a:rPr>
              <a:t>Tokenized assets </a:t>
            </a:r>
          </a:p>
          <a:p>
            <a:pPr marL="0" indent="0">
              <a:lnSpc>
                <a:spcPct val="107000"/>
              </a:lnSpc>
              <a:spcAft>
                <a:spcPts val="800"/>
              </a:spcAft>
              <a:buNone/>
            </a:pPr>
            <a:r>
              <a:rPr lang="en-GB" sz="5600" dirty="0">
                <a:solidFill>
                  <a:srgbClr val="1A1A1A"/>
                </a:solidFill>
                <a:effectLst/>
                <a:latin typeface="Calibri" panose="020F0502020204030204" pitchFamily="34" charset="0"/>
                <a:ea typeface="Calibri" panose="020F0502020204030204" pitchFamily="34" charset="0"/>
                <a:cs typeface="Times New Roman" panose="02020603050405020304" pitchFamily="18" charset="0"/>
              </a:rPr>
              <a:t>It is expected that hard assets such as Real estate and commodities as well as all types of securities and virtual assets will continue to get tokenized and become easily tradable for fraction of current costs. Assets that are currently being tokenized includes: securities, commodities (gold, oil), Real estate, gaming and virtual reality assets and loyalty reward points. </a:t>
            </a:r>
            <a:endParaRPr lang="en-GB" sz="5600"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800"/>
              </a:spcAft>
              <a:buFont typeface="Wingdings" panose="05000000000000000000" pitchFamily="2" charset="2"/>
              <a:buChar char="Ø"/>
            </a:pPr>
            <a:r>
              <a:rPr lang="en-GB" sz="5600" b="1" dirty="0">
                <a:latin typeface="Calibri" panose="020F0502020204030204" pitchFamily="34" charset="0"/>
                <a:cs typeface="Times New Roman" panose="02020603050405020304" pitchFamily="18" charset="0"/>
              </a:rPr>
              <a:t>Cryptocurrencies </a:t>
            </a:r>
          </a:p>
          <a:p>
            <a:pPr marL="0" indent="0">
              <a:lnSpc>
                <a:spcPct val="107000"/>
              </a:lnSpc>
              <a:spcAft>
                <a:spcPts val="800"/>
              </a:spcAft>
              <a:buNone/>
            </a:pPr>
            <a:r>
              <a:rPr lang="en-GB" sz="5600" dirty="0">
                <a:solidFill>
                  <a:srgbClr val="1A1A1A"/>
                </a:solidFill>
                <a:effectLst/>
                <a:latin typeface="Calibri" panose="020F0502020204030204" pitchFamily="34" charset="0"/>
                <a:ea typeface="Calibri" panose="020F0502020204030204" pitchFamily="34" charset="0"/>
                <a:cs typeface="Times New Roman" panose="02020603050405020304" pitchFamily="18" charset="0"/>
              </a:rPr>
              <a:t>Currently hold the biggest share of all digital assets available today. They are expected to continue their growth and reach over 2 trillion dollars by 2025</a:t>
            </a:r>
            <a:endParaRPr lang="en-GB" sz="56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GB" sz="5600" dirty="0">
                <a:solidFill>
                  <a:srgbClr val="1A1A1A"/>
                </a:solidFill>
                <a:effectLst/>
                <a:latin typeface="Calibri" panose="020F0502020204030204" pitchFamily="34" charset="0"/>
                <a:ea typeface="Calibri" panose="020F0502020204030204" pitchFamily="34" charset="0"/>
                <a:cs typeface="Times New Roman" panose="02020603050405020304" pitchFamily="18" charset="0"/>
              </a:rPr>
              <a:t>The total cryptocurrency market capitalization peaked at $2.6 trillion on May 7, 2021, and is expected to more than quadruple by 2025 as a result of blockchain integration into various industries.</a:t>
            </a:r>
            <a:endParaRPr lang="en-GB" sz="5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213219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2B947E-1C92-457F-BB15-E6C65D9253A2}"/>
              </a:ext>
            </a:extLst>
          </p:cNvPr>
          <p:cNvSpPr>
            <a:spLocks noGrp="1"/>
          </p:cNvSpPr>
          <p:nvPr>
            <p:ph idx="1"/>
          </p:nvPr>
        </p:nvSpPr>
        <p:spPr>
          <a:xfrm>
            <a:off x="609601" y="507018"/>
            <a:ext cx="11338112" cy="5239543"/>
          </a:xfrm>
        </p:spPr>
        <p:txBody>
          <a:bodyPr>
            <a:normAutofit fontScale="32500" lnSpcReduction="20000"/>
          </a:bodyPr>
          <a:lstStyle/>
          <a:p>
            <a:pPr>
              <a:lnSpc>
                <a:spcPct val="107000"/>
              </a:lnSpc>
              <a:spcAft>
                <a:spcPts val="800"/>
              </a:spcAft>
              <a:buFont typeface="Wingdings" panose="05000000000000000000" pitchFamily="2" charset="2"/>
              <a:buChar char="Ø"/>
            </a:pPr>
            <a:r>
              <a:rPr lang="en-GB" sz="4300" b="1" dirty="0">
                <a:latin typeface="Calibri" panose="020F0502020204030204" pitchFamily="34" charset="0"/>
                <a:cs typeface="Times New Roman" panose="02020603050405020304" pitchFamily="18" charset="0"/>
              </a:rPr>
              <a:t>Key facts </a:t>
            </a:r>
          </a:p>
          <a:p>
            <a:pPr marL="0" indent="0">
              <a:lnSpc>
                <a:spcPct val="107000"/>
              </a:lnSpc>
              <a:spcAft>
                <a:spcPts val="800"/>
              </a:spcAft>
              <a:buNone/>
            </a:pPr>
            <a:r>
              <a:rPr lang="en-GB" sz="5600" dirty="0">
                <a:solidFill>
                  <a:srgbClr val="1A1A1A"/>
                </a:solidFill>
                <a:effectLst/>
                <a:latin typeface="Calibri" panose="020F0502020204030204" pitchFamily="34" charset="0"/>
                <a:ea typeface="Calibri" panose="020F0502020204030204" pitchFamily="34" charset="0"/>
                <a:cs typeface="Times New Roman" panose="02020603050405020304" pitchFamily="18" charset="0"/>
              </a:rPr>
              <a:t>The target customer for GOOS Finance includes any person desires to interact with cryptocurrencies. The cryptocurrency market is growing fast, adoption is happening across all demographics and some of the fastest in among the youngest (under 18). The growth is phenomenal, but the innovation and sophistication are equally stellar. The tools available to this market have historically only been for the very few and privileged, but are now available for ordinary people, globally, 24 hours a day, seven days a week.</a:t>
            </a:r>
            <a:endParaRPr lang="en-GB" sz="56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buFont typeface="Wingdings" panose="05000000000000000000" pitchFamily="2" charset="2"/>
              <a:buChar char="ü"/>
            </a:pPr>
            <a:r>
              <a:rPr lang="en-GB" sz="5200" dirty="0">
                <a:solidFill>
                  <a:srgbClr val="1A1A1A"/>
                </a:solidFill>
                <a:effectLst/>
                <a:latin typeface="Calibri" panose="020F0502020204030204" pitchFamily="34" charset="0"/>
                <a:ea typeface="Calibri" panose="020F0502020204030204" pitchFamily="34" charset="0"/>
                <a:cs typeface="Times New Roman" panose="02020603050405020304" pitchFamily="18" charset="0"/>
              </a:rPr>
              <a:t>101 million crypto users worldwide</a:t>
            </a:r>
            <a:endParaRPr lang="en-GB" sz="52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buFont typeface="Wingdings" panose="05000000000000000000" pitchFamily="2" charset="2"/>
              <a:buChar char="ü"/>
            </a:pPr>
            <a:r>
              <a:rPr lang="en-GB" sz="5200" dirty="0">
                <a:solidFill>
                  <a:srgbClr val="1A1A1A"/>
                </a:solidFill>
                <a:effectLst/>
                <a:latin typeface="Calibri" panose="020F0502020204030204" pitchFamily="34" charset="0"/>
                <a:ea typeface="Calibri" panose="020F0502020204030204" pitchFamily="34" charset="0"/>
                <a:cs typeface="Times New Roman" panose="02020603050405020304" pitchFamily="18" charset="0"/>
              </a:rPr>
              <a:t>56% of crypto investors never use their tokens to pay for goods or services</a:t>
            </a:r>
            <a:endParaRPr lang="en-GB" sz="52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buFont typeface="Wingdings" panose="05000000000000000000" pitchFamily="2" charset="2"/>
              <a:buChar char="ü"/>
            </a:pPr>
            <a:r>
              <a:rPr lang="en-GB" sz="5200" dirty="0">
                <a:solidFill>
                  <a:srgbClr val="1A1A1A"/>
                </a:solidFill>
                <a:effectLst/>
                <a:latin typeface="Calibri" panose="020F0502020204030204" pitchFamily="34" charset="0"/>
                <a:ea typeface="Calibri" panose="020F0502020204030204" pitchFamily="34" charset="0"/>
                <a:cs typeface="Times New Roman" panose="02020603050405020304" pitchFamily="18" charset="0"/>
              </a:rPr>
              <a:t>Almost 20% of cryptocurrency users younger than 18</a:t>
            </a:r>
            <a:endParaRPr lang="en-GB" sz="52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buFont typeface="Wingdings" panose="05000000000000000000" pitchFamily="2" charset="2"/>
              <a:buChar char="ü"/>
            </a:pPr>
            <a:r>
              <a:rPr lang="en-GB" sz="5200" dirty="0">
                <a:solidFill>
                  <a:srgbClr val="1A1A1A"/>
                </a:solidFill>
                <a:effectLst/>
                <a:latin typeface="Calibri" panose="020F0502020204030204" pitchFamily="34" charset="0"/>
                <a:ea typeface="Calibri" panose="020F0502020204030204" pitchFamily="34" charset="0"/>
                <a:cs typeface="Times New Roman" panose="02020603050405020304" pitchFamily="18" charset="0"/>
              </a:rPr>
              <a:t>30% of crypto investors are between 25 and 34</a:t>
            </a:r>
            <a:endParaRPr lang="en-GB" sz="52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buFont typeface="Wingdings" panose="05000000000000000000" pitchFamily="2" charset="2"/>
              <a:buChar char="ü"/>
            </a:pPr>
            <a:r>
              <a:rPr lang="en-GB" sz="5200" dirty="0">
                <a:solidFill>
                  <a:srgbClr val="1A1A1A"/>
                </a:solidFill>
                <a:effectLst/>
                <a:latin typeface="Calibri" panose="020F0502020204030204" pitchFamily="34" charset="0"/>
                <a:ea typeface="Calibri" panose="020F0502020204030204" pitchFamily="34" charset="0"/>
                <a:cs typeface="Times New Roman" panose="02020603050405020304" pitchFamily="18" charset="0"/>
              </a:rPr>
              <a:t>More than half of crypto investors have higher education (BS, MS, PhD)</a:t>
            </a:r>
            <a:endParaRPr lang="en-GB" sz="52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buFont typeface="Wingdings" panose="05000000000000000000" pitchFamily="2" charset="2"/>
              <a:buChar char="ü"/>
            </a:pPr>
            <a:r>
              <a:rPr lang="en-GB" sz="5200" dirty="0">
                <a:solidFill>
                  <a:srgbClr val="1A1A1A"/>
                </a:solidFill>
                <a:effectLst/>
                <a:latin typeface="Calibri" panose="020F0502020204030204" pitchFamily="34" charset="0"/>
                <a:ea typeface="Calibri" panose="020F0502020204030204" pitchFamily="34" charset="0"/>
                <a:cs typeface="Times New Roman" panose="02020603050405020304" pitchFamily="18" charset="0"/>
              </a:rPr>
              <a:t>Millennials Trust Bitcoin</a:t>
            </a:r>
            <a:endParaRPr lang="en-GB" sz="52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buFont typeface="Wingdings" panose="05000000000000000000" pitchFamily="2" charset="2"/>
              <a:buChar char="ü"/>
            </a:pPr>
            <a:r>
              <a:rPr lang="en-GB" sz="5200" dirty="0">
                <a:solidFill>
                  <a:srgbClr val="1A1A1A"/>
                </a:solidFill>
                <a:effectLst/>
                <a:latin typeface="Calibri" panose="020F0502020204030204" pitchFamily="34" charset="0"/>
                <a:ea typeface="Calibri" panose="020F0502020204030204" pitchFamily="34" charset="0"/>
                <a:cs typeface="Times New Roman" panose="02020603050405020304" pitchFamily="18" charset="0"/>
              </a:rPr>
              <a:t>Almost 20% of crypto investors hold $100,000 worth of BTC or more</a:t>
            </a:r>
            <a:endParaRPr lang="en-GB" sz="52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buFont typeface="Wingdings" panose="05000000000000000000" pitchFamily="2" charset="2"/>
              <a:buChar char="ü"/>
            </a:pPr>
            <a:r>
              <a:rPr lang="en-GB" sz="5200" dirty="0">
                <a:solidFill>
                  <a:srgbClr val="1A1A1A"/>
                </a:solidFill>
                <a:effectLst/>
                <a:latin typeface="Calibri" panose="020F0502020204030204" pitchFamily="34" charset="0"/>
                <a:ea typeface="Calibri" panose="020F0502020204030204" pitchFamily="34" charset="0"/>
                <a:cs typeface="Times New Roman" panose="02020603050405020304" pitchFamily="18" charset="0"/>
              </a:rPr>
              <a:t>2021 survey of over 60,000 users worldwide shows 97% confidence in cryptocurrencies</a:t>
            </a:r>
            <a:endParaRPr lang="en-GB" sz="52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buFont typeface="Wingdings" panose="05000000000000000000" pitchFamily="2" charset="2"/>
              <a:buChar char="ü"/>
            </a:pPr>
            <a:r>
              <a:rPr lang="en-GB" sz="5200" dirty="0">
                <a:solidFill>
                  <a:srgbClr val="1A1A1A"/>
                </a:solidFill>
                <a:effectLst/>
                <a:latin typeface="Calibri" panose="020F0502020204030204" pitchFamily="34" charset="0"/>
                <a:ea typeface="Calibri" panose="020F0502020204030204" pitchFamily="34" charset="0"/>
                <a:cs typeface="Times New Roman" panose="02020603050405020304" pitchFamily="18" charset="0"/>
              </a:rPr>
              <a:t>Users see themselves as investors</a:t>
            </a:r>
            <a:endParaRPr lang="en-GB" sz="52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buFont typeface="Wingdings" panose="05000000000000000000" pitchFamily="2" charset="2"/>
              <a:buChar char="ü"/>
            </a:pPr>
            <a:r>
              <a:rPr lang="en-GB" sz="5200" dirty="0">
                <a:solidFill>
                  <a:srgbClr val="1A1A1A"/>
                </a:solidFill>
                <a:effectLst/>
                <a:latin typeface="Calibri" panose="020F0502020204030204" pitchFamily="34" charset="0"/>
                <a:ea typeface="Calibri" panose="020F0502020204030204" pitchFamily="34" charset="0"/>
                <a:cs typeface="Times New Roman" panose="02020603050405020304" pitchFamily="18" charset="0"/>
              </a:rPr>
              <a:t> 90% of crypto users are men</a:t>
            </a:r>
            <a:endParaRPr lang="en-GB" sz="52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Aft>
                <a:spcPts val="800"/>
              </a:spcAft>
              <a:buFont typeface="Wingdings" panose="05000000000000000000" pitchFamily="2" charset="2"/>
              <a:buChar char="ü"/>
            </a:pPr>
            <a:r>
              <a:rPr lang="en-GB" sz="5200" dirty="0">
                <a:solidFill>
                  <a:srgbClr val="1A1A1A"/>
                </a:solidFill>
                <a:effectLst/>
                <a:latin typeface="Calibri" panose="020F0502020204030204" pitchFamily="34" charset="0"/>
                <a:ea typeface="Calibri" panose="020F0502020204030204" pitchFamily="34" charset="0"/>
                <a:cs typeface="Times New Roman" panose="02020603050405020304" pitchFamily="18" charset="0"/>
              </a:rPr>
              <a:t>Most crypto investors are Holders</a:t>
            </a:r>
            <a:endParaRPr lang="en-GB" sz="52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616171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F588F-BB47-4A12-8BC4-757BB9190A5C}"/>
              </a:ext>
            </a:extLst>
          </p:cNvPr>
          <p:cNvSpPr>
            <a:spLocks noGrp="1"/>
          </p:cNvSpPr>
          <p:nvPr>
            <p:ph type="title"/>
          </p:nvPr>
        </p:nvSpPr>
        <p:spPr>
          <a:xfrm>
            <a:off x="838200" y="365126"/>
            <a:ext cx="10515600" cy="663574"/>
          </a:xfrm>
        </p:spPr>
        <p:txBody>
          <a:bodyPr>
            <a:normAutofit fontScale="90000"/>
          </a:bodyPr>
          <a:lstStyle/>
          <a:p>
            <a:pPr>
              <a:lnSpc>
                <a:spcPct val="107000"/>
              </a:lnSpc>
              <a:spcAft>
                <a:spcPts val="800"/>
              </a:spcAft>
            </a:pPr>
            <a:r>
              <a:rPr lang="en-GB" sz="4400" b="1" u="sng" dirty="0">
                <a:effectLst/>
                <a:latin typeface="Calibri" panose="020F0502020204030204" pitchFamily="34" charset="0"/>
                <a:ea typeface="Calibri" panose="020F0502020204030204" pitchFamily="34" charset="0"/>
                <a:cs typeface="Times New Roman" panose="02020603050405020304" pitchFamily="18" charset="0"/>
              </a:rPr>
              <a:t>Our clients </a:t>
            </a:r>
            <a:endParaRPr lang="en-GB" sz="4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42B947E-1C92-457F-BB15-E6C65D9253A2}"/>
              </a:ext>
            </a:extLst>
          </p:cNvPr>
          <p:cNvSpPr>
            <a:spLocks noGrp="1"/>
          </p:cNvSpPr>
          <p:nvPr>
            <p:ph idx="1"/>
          </p:nvPr>
        </p:nvSpPr>
        <p:spPr>
          <a:xfrm>
            <a:off x="670112" y="1253330"/>
            <a:ext cx="11338112" cy="5239543"/>
          </a:xfrm>
        </p:spPr>
        <p:txBody>
          <a:bodyPr>
            <a:normAutofit fontScale="77500" lnSpcReduction="20000"/>
          </a:bodyPr>
          <a:lstStyle/>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Representing a broad swath of society, our clients are anyone who want to buy, sell or hold cryptocurrencies. Going from a shopkeeper that has $</a:t>
            </a:r>
            <a:r>
              <a:rPr lang="cs-CZ" sz="1800" dirty="0">
                <a:effectLst/>
                <a:latin typeface="Calibri" panose="020F0502020204030204" pitchFamily="34" charset="0"/>
                <a:ea typeface="Calibri" panose="020F0502020204030204" pitchFamily="34" charset="0"/>
                <a:cs typeface="Times New Roman" panose="02020603050405020304" pitchFamily="18" charset="0"/>
              </a:rPr>
              <a:t>10 </a:t>
            </a:r>
            <a:r>
              <a:rPr lang="en-GB" sz="1800" dirty="0">
                <a:effectLst/>
                <a:latin typeface="Calibri" panose="020F0502020204030204" pitchFamily="34" charset="0"/>
                <a:ea typeface="Calibri" panose="020F0502020204030204" pitchFamily="34" charset="0"/>
                <a:cs typeface="Times New Roman" panose="02020603050405020304" pitchFamily="18" charset="0"/>
              </a:rPr>
              <a:t>to purchase a digital asset to successful crypto business with more than $100m in assets to a traditional institution looking to withdraw some FIAT from their cryptocurrencies. </a:t>
            </a:r>
          </a:p>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In developing countries small investors usually don’t have credit card or Bank accounts, so it is difficult for them to buy or sell cryptocurrencies as they constantly have or need cash. </a:t>
            </a:r>
          </a:p>
          <a:p>
            <a:pPr marL="342900" lvl="0" indent="-342900">
              <a:lnSpc>
                <a:spcPct val="107000"/>
              </a:lnSpc>
              <a:spcAft>
                <a:spcPts val="800"/>
              </a:spcAft>
              <a:buFont typeface="Wingdings" panose="05000000000000000000" pitchFamily="2" charset="2"/>
              <a:buChar char=""/>
            </a:pPr>
            <a:r>
              <a:rPr lang="en-GB" sz="1800" b="1" dirty="0">
                <a:effectLst/>
                <a:latin typeface="Calibri" panose="020F0502020204030204" pitchFamily="34" charset="0"/>
                <a:ea typeface="Calibri" panose="020F0502020204030204" pitchFamily="34" charset="0"/>
                <a:cs typeface="Times New Roman" panose="02020603050405020304" pitchFamily="18" charset="0"/>
              </a:rPr>
              <a:t>Primary customers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Our main customers will be anyone willing to transform his cash into cryptocurrency. Or anyone with a cryptocurrency willing to withdraw fiat in cash. </a:t>
            </a:r>
          </a:p>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Our GOOSPAY will be an interface where accepted digital assets can be bought from cash whether by depositing the cash in our branch or directly in our bank account. Or sending to our accounts using local easy money transfer such as (Orange Money, MTN money…. etc). at the same time our customers will be also able to withdraw Fiat cash from their digital assets. </a:t>
            </a:r>
          </a:p>
          <a:p>
            <a:pPr marL="342900" lvl="0" indent="-342900">
              <a:lnSpc>
                <a:spcPct val="107000"/>
              </a:lnSpc>
              <a:spcAft>
                <a:spcPts val="800"/>
              </a:spcAft>
              <a:buFont typeface="Wingdings" panose="05000000000000000000" pitchFamily="2" charset="2"/>
              <a:buChar char=""/>
            </a:pPr>
            <a:r>
              <a:rPr lang="en-GB" sz="1800" b="1" dirty="0">
                <a:effectLst/>
                <a:latin typeface="Calibri" panose="020F0502020204030204" pitchFamily="34" charset="0"/>
                <a:ea typeface="Calibri" panose="020F0502020204030204" pitchFamily="34" charset="0"/>
                <a:cs typeface="Times New Roman" panose="02020603050405020304" pitchFamily="18" charset="0"/>
              </a:rPr>
              <a:t>Cryptocurrency Investors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Bitcoin and the rising number of other cryptocurrencies have attracted millions of investors throughout 2021. And mass adoption is not yet to be stopped. To contribute to this mass adoption our product will focus on offering to smaller investors the possibility to participate in private sales and initial coin offering.</a:t>
            </a:r>
          </a:p>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At the same time our solution will focus on smaller investors willing to earn some small profit via staking or farming options. </a:t>
            </a:r>
          </a:p>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GOOS Finance will also create the solution to help people sharing their digital assets with their friends via the option of sending or receiving. </a:t>
            </a:r>
          </a:p>
          <a:p>
            <a:pPr marL="0" lvl="0" indent="0">
              <a:lnSpc>
                <a:spcPct val="107000"/>
              </a:lnSpc>
              <a:spcAft>
                <a:spcPts val="800"/>
              </a:spcAft>
              <a:buNone/>
            </a:pPr>
            <a:endParaRPr lang="en-GB" sz="5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028027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F588F-BB47-4A12-8BC4-757BB9190A5C}"/>
              </a:ext>
            </a:extLst>
          </p:cNvPr>
          <p:cNvSpPr>
            <a:spLocks noGrp="1"/>
          </p:cNvSpPr>
          <p:nvPr>
            <p:ph type="title"/>
          </p:nvPr>
        </p:nvSpPr>
        <p:spPr>
          <a:xfrm>
            <a:off x="838200" y="365126"/>
            <a:ext cx="10515600" cy="663574"/>
          </a:xfrm>
        </p:spPr>
        <p:txBody>
          <a:bodyPr>
            <a:normAutofit fontScale="90000"/>
          </a:bodyPr>
          <a:lstStyle/>
          <a:p>
            <a:pPr>
              <a:lnSpc>
                <a:spcPct val="107000"/>
              </a:lnSpc>
              <a:spcAft>
                <a:spcPts val="800"/>
              </a:spcAft>
            </a:pPr>
            <a:r>
              <a:rPr lang="en-GB" sz="4400" b="1" u="sng" dirty="0">
                <a:effectLst/>
                <a:latin typeface="Calibri" panose="020F0502020204030204" pitchFamily="34" charset="0"/>
                <a:ea typeface="Calibri" panose="020F0502020204030204" pitchFamily="34" charset="0"/>
                <a:cs typeface="Times New Roman" panose="02020603050405020304" pitchFamily="18" charset="0"/>
              </a:rPr>
              <a:t>Customer Acquisition </a:t>
            </a:r>
            <a:endParaRPr lang="en-GB" sz="4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42B947E-1C92-457F-BB15-E6C65D9253A2}"/>
              </a:ext>
            </a:extLst>
          </p:cNvPr>
          <p:cNvSpPr>
            <a:spLocks noGrp="1"/>
          </p:cNvSpPr>
          <p:nvPr>
            <p:ph idx="1"/>
          </p:nvPr>
        </p:nvSpPr>
        <p:spPr>
          <a:xfrm>
            <a:off x="670112" y="1253330"/>
            <a:ext cx="11338112" cy="5239543"/>
          </a:xfrm>
        </p:spPr>
        <p:txBody>
          <a:bodyPr>
            <a:normAutofit fontScale="62500" lnSpcReduction="20000"/>
          </a:bodyPr>
          <a:lstStyle/>
          <a:p>
            <a:pPr marL="0" indent="0">
              <a:lnSpc>
                <a:spcPct val="107000"/>
              </a:lnSpc>
              <a:spcAft>
                <a:spcPts val="800"/>
              </a:spcAft>
              <a:buNone/>
            </a:pPr>
            <a:r>
              <a:rPr lang="en-GB" sz="1900" dirty="0">
                <a:effectLst/>
                <a:latin typeface="Calibri" panose="020F0502020204030204" pitchFamily="34" charset="0"/>
                <a:ea typeface="Calibri" panose="020F0502020204030204" pitchFamily="34" charset="0"/>
                <a:cs typeface="Times New Roman" panose="02020603050405020304" pitchFamily="18" charset="0"/>
              </a:rPr>
              <a:t>Blockchain’s mainstream moment will come, not when people understand how it works, but why they need it. GOOS offers to unbanked people the possibility to integrate the financial revolution. </a:t>
            </a:r>
          </a:p>
          <a:p>
            <a:pPr marL="0" indent="0">
              <a:lnSpc>
                <a:spcPct val="107000"/>
              </a:lnSpc>
              <a:spcAft>
                <a:spcPts val="800"/>
              </a:spcAft>
              <a:buNone/>
            </a:pPr>
            <a:r>
              <a:rPr lang="en-GB" sz="1900" dirty="0">
                <a:effectLst/>
                <a:latin typeface="Calibri" panose="020F0502020204030204" pitchFamily="34" charset="0"/>
                <a:ea typeface="Calibri" panose="020F0502020204030204" pitchFamily="34" charset="0"/>
                <a:cs typeface="Times New Roman" panose="02020603050405020304" pitchFamily="18" charset="0"/>
              </a:rPr>
              <a:t>Not only will GOOS recruit customers from existing Crypto holders in developing countries, but we will also take an active role in acquiring new players to the crypto/blockchain ecosystem by giving them the easiest way how to convert on both way cash into cryptocurrency. </a:t>
            </a:r>
          </a:p>
          <a:p>
            <a:pPr marL="0" indent="0">
              <a:lnSpc>
                <a:spcPct val="107000"/>
              </a:lnSpc>
              <a:spcAft>
                <a:spcPts val="800"/>
              </a:spcAft>
              <a:buNone/>
            </a:pPr>
            <a:r>
              <a:rPr lang="en-GB" sz="1900" dirty="0">
                <a:effectLst/>
                <a:latin typeface="Calibri" panose="020F0502020204030204" pitchFamily="34" charset="0"/>
                <a:ea typeface="Calibri" panose="020F0502020204030204" pitchFamily="34" charset="0"/>
                <a:cs typeface="Times New Roman" panose="02020603050405020304" pitchFamily="18" charset="0"/>
              </a:rPr>
              <a:t>The new paradigm of global interconnectedness requires new marketing strategies, which will attract and retain loyal customers from around the world. Nurturing a strong community and mutually beneficial strategic partnerships are two of the main objectives that will support GOOS Finance growth and success.</a:t>
            </a:r>
          </a:p>
          <a:p>
            <a:pPr lvl="0">
              <a:lnSpc>
                <a:spcPct val="107000"/>
              </a:lnSpc>
              <a:spcAft>
                <a:spcPts val="800"/>
              </a:spcAft>
            </a:pPr>
            <a:r>
              <a:rPr lang="en-GB" sz="1900" b="1" dirty="0">
                <a:effectLst/>
                <a:latin typeface="Calibri" panose="020F0502020204030204" pitchFamily="34" charset="0"/>
                <a:ea typeface="Calibri" panose="020F0502020204030204" pitchFamily="34" charset="0"/>
                <a:cs typeface="Times New Roman" panose="02020603050405020304" pitchFamily="18" charset="0"/>
              </a:rPr>
              <a:t>Airdrops campaigns </a:t>
            </a:r>
          </a:p>
          <a:p>
            <a:pPr marL="0" indent="0">
              <a:lnSpc>
                <a:spcPct val="107000"/>
              </a:lnSpc>
              <a:spcAft>
                <a:spcPts val="800"/>
              </a:spcAft>
              <a:buNone/>
            </a:pPr>
            <a:r>
              <a:rPr lang="en-GB" sz="1900" dirty="0">
                <a:effectLst/>
                <a:latin typeface="Calibri" panose="020F0502020204030204" pitchFamily="34" charset="0"/>
                <a:ea typeface="Calibri" panose="020F0502020204030204" pitchFamily="34" charset="0"/>
                <a:cs typeface="Times New Roman" panose="02020603050405020304" pitchFamily="18" charset="0"/>
              </a:rPr>
              <a:t>In order to expand and nurture GOOS Finance’s community, we will execute multiple Airdrop campaigns. The participants in the GOOS Finance’s Airdrop campaigns will be able to receive free GOOS tokens that will allow them to benefit from our ecosystem growth. To participate in GOOS Finance Airdrop campaigns, people will be required to fulfil predefined conditions that will be described and distributed via multiple communication channels. Upon successful campaign completion and meeting the predefined requirements, the participants will receive their free GOOS tokens in their shared wallet, which they can trade on Token Generation Event (TGE).</a:t>
            </a:r>
          </a:p>
          <a:p>
            <a:pPr marL="342900" indent="-342900">
              <a:lnSpc>
                <a:spcPct val="107000"/>
              </a:lnSpc>
              <a:spcAft>
                <a:spcPts val="800"/>
              </a:spcAft>
              <a:buFont typeface="Symbol" panose="05050102010706020507" pitchFamily="18" charset="2"/>
              <a:buChar char=""/>
            </a:pPr>
            <a:r>
              <a:rPr lang="en-GB" sz="1900" b="1" dirty="0">
                <a:latin typeface="Calibri" panose="020F0502020204030204" pitchFamily="34" charset="0"/>
                <a:cs typeface="Times New Roman" panose="02020603050405020304" pitchFamily="18" charset="0"/>
              </a:rPr>
              <a:t>Referral and affiliate programs </a:t>
            </a:r>
          </a:p>
          <a:p>
            <a:pPr marL="0" indent="0">
              <a:lnSpc>
                <a:spcPct val="107000"/>
              </a:lnSpc>
              <a:spcAft>
                <a:spcPts val="800"/>
              </a:spcAft>
              <a:buNone/>
            </a:pPr>
            <a:r>
              <a:rPr lang="en-GB" sz="1900" dirty="0">
                <a:effectLst/>
                <a:latin typeface="Calibri" panose="020F0502020204030204" pitchFamily="34" charset="0"/>
                <a:ea typeface="Calibri" panose="020F0502020204030204" pitchFamily="34" charset="0"/>
                <a:cs typeface="Times New Roman" panose="02020603050405020304" pitchFamily="18" charset="0"/>
              </a:rPr>
              <a:t>GOOS clients and supporters can participate in special referral programs that reward their efforts to attract new clients and expand the GOOS Finance’s community. The program ensures that supporters who refer new clients to GOOS Finance will receive a portion of the total amount of Tokens.</a:t>
            </a:r>
          </a:p>
          <a:p>
            <a:pPr marL="342900" lvl="0" indent="-342900">
              <a:lnSpc>
                <a:spcPct val="107000"/>
              </a:lnSpc>
              <a:spcAft>
                <a:spcPts val="800"/>
              </a:spcAft>
              <a:buFont typeface="Symbol" panose="05050102010706020507" pitchFamily="18" charset="2"/>
              <a:buChar char=""/>
            </a:pPr>
            <a:r>
              <a:rPr lang="en-GB" sz="1900" b="1" dirty="0">
                <a:effectLst/>
                <a:latin typeface="Calibri" panose="020F0502020204030204" pitchFamily="34" charset="0"/>
                <a:ea typeface="Calibri" panose="020F0502020204030204" pitchFamily="34" charset="0"/>
                <a:cs typeface="Times New Roman" panose="02020603050405020304" pitchFamily="18" charset="0"/>
              </a:rPr>
              <a:t>Strategic partnerships </a:t>
            </a:r>
            <a:endParaRPr lang="en-GB" sz="1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GB" sz="1900" dirty="0">
                <a:effectLst/>
                <a:latin typeface="Calibri" panose="020F0502020204030204" pitchFamily="34" charset="0"/>
                <a:ea typeface="Calibri" panose="020F0502020204030204" pitchFamily="34" charset="0"/>
                <a:cs typeface="Times New Roman" panose="02020603050405020304" pitchFamily="18" charset="0"/>
              </a:rPr>
              <a:t>Operating in the constantly evolving cryptocurrency/blockchain ecosystem requires engagement in strategic partnerships that support the overall development of the community and GOOS Finance’s business model. GOOS solution is inerrant to partnership as the growth will depend on how many DEFI </a:t>
            </a:r>
            <a:r>
              <a:rPr lang="en-GB" sz="1900" dirty="0" err="1">
                <a:effectLst/>
                <a:latin typeface="Calibri" panose="020F0502020204030204" pitchFamily="34" charset="0"/>
                <a:ea typeface="Calibri" panose="020F0502020204030204" pitchFamily="34" charset="0"/>
                <a:cs typeface="Times New Roman" panose="02020603050405020304" pitchFamily="18" charset="0"/>
              </a:rPr>
              <a:t>Dapps</a:t>
            </a:r>
            <a:r>
              <a:rPr lang="en-GB" sz="1900" dirty="0">
                <a:effectLst/>
                <a:latin typeface="Calibri" panose="020F0502020204030204" pitchFamily="34" charset="0"/>
                <a:ea typeface="Calibri" panose="020F0502020204030204" pitchFamily="34" charset="0"/>
                <a:cs typeface="Times New Roman" panose="02020603050405020304" pitchFamily="18" charset="0"/>
              </a:rPr>
              <a:t> will integrate GOOS Finance’s payment solution.</a:t>
            </a:r>
          </a:p>
          <a:p>
            <a:pPr marL="0" lvl="0" indent="0">
              <a:lnSpc>
                <a:spcPct val="107000"/>
              </a:lnSpc>
              <a:spcAft>
                <a:spcPts val="800"/>
              </a:spcAft>
              <a:buNone/>
            </a:pPr>
            <a:endParaRPr lang="en-GB" sz="5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095776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2B947E-1C92-457F-BB15-E6C65D9253A2}"/>
              </a:ext>
            </a:extLst>
          </p:cNvPr>
          <p:cNvSpPr>
            <a:spLocks noGrp="1"/>
          </p:cNvSpPr>
          <p:nvPr>
            <p:ph idx="1"/>
          </p:nvPr>
        </p:nvSpPr>
        <p:spPr>
          <a:xfrm>
            <a:off x="685610" y="594652"/>
            <a:ext cx="11338112" cy="5239543"/>
          </a:xfrm>
        </p:spPr>
        <p:txBody>
          <a:bodyPr>
            <a:normAutofit/>
          </a:bodyPr>
          <a:lstStyle/>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We have already partnered with other crypto/blockchain platforms that will include</a:t>
            </a:r>
            <a:r>
              <a:rPr lang="cs-CZ"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GOOSPAY as a payment solution for their customers. In addition, we will be partnering</a:t>
            </a:r>
            <a:r>
              <a:rPr lang="cs-CZ"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with centralized exchanges to have our token listed on their trading platforms and</a:t>
            </a:r>
            <a:r>
              <a:rPr lang="cs-CZ"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provide these exchanges access to our API. We will continue this approach so as to benefit from easy access to large user and customer bases.</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800" b="1" dirty="0">
                <a:effectLst/>
                <a:latin typeface="Calibri" panose="020F0502020204030204" pitchFamily="34" charset="0"/>
                <a:ea typeface="Calibri" panose="020F0502020204030204" pitchFamily="34" charset="0"/>
                <a:cs typeface="Times New Roman" panose="02020603050405020304" pitchFamily="18" charset="0"/>
              </a:rPr>
              <a:t>Influencer &amp; Content Marketing</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We will use both Influencer and Content Marketing to first create attention about the Private Sale, build the community, and acquire further customers.</a:t>
            </a:r>
          </a:p>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Our Influencer Marketing approach will cover both the use of Crypto Influencers as well as ensuring Crypto Thought leaders &amp; Celebrity Endorsements. This includes sponsorships of podcasts &amp; YouTube channels and cooperation’s with Twitter, YouTube, and Tok-tok influencers. In addition, we will further down the line focus on influencers with personal finances that operate outside the crypto sphere.</a:t>
            </a:r>
          </a:p>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Our Content Marketing will equally be focused on both the specialized Crypto Media as well as the mainstream press. It will also drive traffic through SEO linking to our own domain ensuring that we attract the customers actively searching alternative payment methods.</a:t>
            </a:r>
          </a:p>
        </p:txBody>
      </p:sp>
    </p:spTree>
    <p:extLst>
      <p:ext uri="{BB962C8B-B14F-4D97-AF65-F5344CB8AC3E}">
        <p14:creationId xmlns:p14="http://schemas.microsoft.com/office/powerpoint/2010/main" val="17027268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F588F-BB47-4A12-8BC4-757BB9190A5C}"/>
              </a:ext>
            </a:extLst>
          </p:cNvPr>
          <p:cNvSpPr>
            <a:spLocks noGrp="1"/>
          </p:cNvSpPr>
          <p:nvPr>
            <p:ph type="title"/>
          </p:nvPr>
        </p:nvSpPr>
        <p:spPr>
          <a:xfrm>
            <a:off x="838200" y="183591"/>
            <a:ext cx="10515600" cy="508933"/>
          </a:xfrm>
        </p:spPr>
        <p:txBody>
          <a:bodyPr>
            <a:normAutofit fontScale="90000"/>
          </a:bodyPr>
          <a:lstStyle/>
          <a:p>
            <a:pPr>
              <a:lnSpc>
                <a:spcPct val="107000"/>
              </a:lnSpc>
              <a:spcAft>
                <a:spcPts val="800"/>
              </a:spcAft>
            </a:pPr>
            <a:r>
              <a:rPr lang="en-GB" sz="4400" b="1" u="sng" dirty="0">
                <a:effectLst/>
                <a:latin typeface="Calibri" panose="020F0502020204030204" pitchFamily="34" charset="0"/>
                <a:ea typeface="Calibri" panose="020F0502020204030204" pitchFamily="34" charset="0"/>
                <a:cs typeface="Times New Roman" panose="02020603050405020304" pitchFamily="18" charset="0"/>
              </a:rPr>
              <a:t>Tokenomics </a:t>
            </a:r>
            <a:endParaRPr lang="en-GB" sz="4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42B947E-1C92-457F-BB15-E6C65D9253A2}"/>
              </a:ext>
            </a:extLst>
          </p:cNvPr>
          <p:cNvSpPr>
            <a:spLocks noGrp="1"/>
          </p:cNvSpPr>
          <p:nvPr>
            <p:ph idx="1"/>
          </p:nvPr>
        </p:nvSpPr>
        <p:spPr>
          <a:xfrm>
            <a:off x="589430" y="890259"/>
            <a:ext cx="11338112" cy="5784150"/>
          </a:xfrm>
        </p:spPr>
        <p:txBody>
          <a:bodyPr>
            <a:normAutofit/>
          </a:bodyPr>
          <a:lstStyle/>
          <a:p>
            <a:pPr marL="0" indent="0">
              <a:lnSpc>
                <a:spcPct val="107000"/>
              </a:lnSpc>
              <a:spcAft>
                <a:spcPts val="800"/>
              </a:spcAft>
              <a:buNone/>
            </a:pPr>
            <a:r>
              <a:rPr lang="en-GB" sz="1500" dirty="0">
                <a:effectLst/>
                <a:latin typeface="Calibri" panose="020F0502020204030204" pitchFamily="34" charset="0"/>
                <a:ea typeface="Calibri" panose="020F0502020204030204" pitchFamily="34" charset="0"/>
                <a:cs typeface="Times New Roman" panose="02020603050405020304" pitchFamily="18" charset="0"/>
              </a:rPr>
              <a:t>One of the keys of the initial GOOS token distribution is that it is designed to put 50% of the supply in the investor’s hands. This will allow a wide distribution between lots of investors that will be able to vote key decisions on the GOOS DAO. </a:t>
            </a:r>
          </a:p>
          <a:p>
            <a:pPr marL="0" indent="0">
              <a:lnSpc>
                <a:spcPct val="107000"/>
              </a:lnSpc>
              <a:spcAft>
                <a:spcPts val="800"/>
              </a:spcAft>
              <a:buNone/>
            </a:pPr>
            <a:r>
              <a:rPr lang="en-GB" sz="1500" dirty="0">
                <a:effectLst/>
                <a:latin typeface="Calibri" panose="020F0502020204030204" pitchFamily="34" charset="0"/>
                <a:ea typeface="Calibri" panose="020F0502020204030204" pitchFamily="34" charset="0"/>
                <a:cs typeface="Times New Roman" panose="02020603050405020304" pitchFamily="18" charset="0"/>
              </a:rPr>
              <a:t>Another important budget is liquidity, that combined with amount raised in private sale 2 (ILO) to bring a healthy liquidity pool. </a:t>
            </a:r>
          </a:p>
          <a:p>
            <a:pPr marL="0" indent="0">
              <a:lnSpc>
                <a:spcPct val="107000"/>
              </a:lnSpc>
              <a:spcAft>
                <a:spcPts val="800"/>
              </a:spcAft>
              <a:buNone/>
            </a:pPr>
            <a:r>
              <a:rPr lang="en-GB" sz="1500" dirty="0">
                <a:effectLst/>
                <a:latin typeface="Calibri" panose="020F0502020204030204" pitchFamily="34" charset="0"/>
                <a:ea typeface="Calibri" panose="020F0502020204030204" pitchFamily="34" charset="0"/>
                <a:cs typeface="Times New Roman" panose="02020603050405020304" pitchFamily="18" charset="0"/>
              </a:rPr>
              <a:t>Team and advisor budget is thought to last several years, the plan is to have it properly vested to incentive the team and the advisors this can be checked below on the vesting schedule. </a:t>
            </a:r>
          </a:p>
          <a:p>
            <a:pPr marL="0" indent="0">
              <a:lnSpc>
                <a:spcPct val="107000"/>
              </a:lnSpc>
              <a:spcAft>
                <a:spcPts val="800"/>
              </a:spcAft>
              <a:buNone/>
            </a:pPr>
            <a:r>
              <a:rPr lang="en-GB" sz="1500" dirty="0">
                <a:effectLst/>
                <a:latin typeface="Calibri" panose="020F0502020204030204" pitchFamily="34" charset="0"/>
                <a:ea typeface="Calibri" panose="020F0502020204030204" pitchFamily="34" charset="0"/>
                <a:cs typeface="Times New Roman" panose="02020603050405020304" pitchFamily="18" charset="0"/>
              </a:rPr>
              <a:t>Marketing and airdrop budgets will allow to bring new customers and new investors to the innovative GOOS ecosystem. </a:t>
            </a:r>
          </a:p>
          <a:p>
            <a:pPr marL="0" indent="0">
              <a:lnSpc>
                <a:spcPct val="107000"/>
              </a:lnSpc>
              <a:spcAft>
                <a:spcPts val="800"/>
              </a:spcAft>
              <a:buNone/>
            </a:pPr>
            <a:r>
              <a:rPr lang="en-GB" sz="1500" dirty="0">
                <a:effectLst/>
                <a:latin typeface="Calibri" panose="020F0502020204030204" pitchFamily="34" charset="0"/>
                <a:ea typeface="Calibri" panose="020F0502020204030204" pitchFamily="34" charset="0"/>
                <a:cs typeface="Times New Roman" panose="02020603050405020304" pitchFamily="18" charset="0"/>
              </a:rPr>
              <a:t>Finally, this is just a starting point, the tokenomics will draw a new scenario over years where we will have a good burn budget wallet, a healthy staking rewards wallet and a nice DAO treasury for long term success.</a:t>
            </a:r>
          </a:p>
          <a:p>
            <a:pPr marL="342900" lvl="0" indent="-342900">
              <a:lnSpc>
                <a:spcPct val="107000"/>
              </a:lnSpc>
              <a:spcAft>
                <a:spcPts val="800"/>
              </a:spcAft>
              <a:buFont typeface="Wingdings" panose="05000000000000000000" pitchFamily="2" charset="2"/>
              <a:buChar char=""/>
            </a:pPr>
            <a:r>
              <a:rPr lang="en-GB" sz="1500" b="1" dirty="0">
                <a:effectLst/>
                <a:latin typeface="Calibri" panose="020F0502020204030204" pitchFamily="34" charset="0"/>
                <a:ea typeface="Calibri" panose="020F0502020204030204" pitchFamily="34" charset="0"/>
                <a:cs typeface="Times New Roman" panose="02020603050405020304" pitchFamily="18" charset="0"/>
              </a:rPr>
              <a:t>Initial Token distribution </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GB" sz="1500" dirty="0">
                <a:effectLst/>
                <a:latin typeface="Calibri" panose="020F0502020204030204" pitchFamily="34" charset="0"/>
                <a:ea typeface="Calibri" panose="020F0502020204030204" pitchFamily="34" charset="0"/>
                <a:cs typeface="Times New Roman" panose="02020603050405020304" pitchFamily="18" charset="0"/>
              </a:rPr>
              <a:t>The total supply of GOOS token is </a:t>
            </a:r>
            <a:r>
              <a:rPr lang="cs-CZ" sz="1500" dirty="0">
                <a:effectLst/>
                <a:latin typeface="Calibri" panose="020F0502020204030204" pitchFamily="34" charset="0"/>
                <a:ea typeface="Calibri" panose="020F0502020204030204" pitchFamily="34" charset="0"/>
                <a:cs typeface="Times New Roman" panose="02020603050405020304" pitchFamily="18" charset="0"/>
              </a:rPr>
              <a:t>1</a:t>
            </a:r>
            <a:r>
              <a:rPr lang="en-GB" sz="1500" dirty="0">
                <a:effectLst/>
                <a:latin typeface="Calibri" panose="020F0502020204030204" pitchFamily="34" charset="0"/>
                <a:ea typeface="Calibri" panose="020F0502020204030204" pitchFamily="34" charset="0"/>
                <a:cs typeface="Times New Roman" panose="02020603050405020304" pitchFamily="18" charset="0"/>
              </a:rPr>
              <a:t>billion, of which 10% is used as Ecosystem fund for team operation, legal, technical research and development, etc. This section will be unlocked 1 month after the project launches and the unlocking lasts for 24 months by the smart contract. 3</a:t>
            </a:r>
            <a:r>
              <a:rPr lang="cs-CZ" sz="1500" dirty="0">
                <a:effectLst/>
                <a:latin typeface="Calibri" panose="020F0502020204030204" pitchFamily="34" charset="0"/>
                <a:ea typeface="Calibri" panose="020F0502020204030204" pitchFamily="34" charset="0"/>
                <a:cs typeface="Times New Roman" panose="02020603050405020304" pitchFamily="18" charset="0"/>
              </a:rPr>
              <a:t>2</a:t>
            </a:r>
            <a:r>
              <a:rPr lang="en-GB" sz="1500" dirty="0">
                <a:effectLst/>
                <a:latin typeface="Calibri" panose="020F0502020204030204" pitchFamily="34" charset="0"/>
                <a:ea typeface="Calibri" panose="020F0502020204030204" pitchFamily="34" charset="0"/>
                <a:cs typeface="Times New Roman" panose="02020603050405020304" pitchFamily="18" charset="0"/>
              </a:rPr>
              <a:t>% will be sold to the community in different phases (SEED, Strategic sale, Private sale 1 and 2), 12% is used for marketing and brand building. 1</a:t>
            </a:r>
            <a:r>
              <a:rPr lang="cs-CZ" sz="1500" dirty="0">
                <a:effectLst/>
                <a:latin typeface="Calibri" panose="020F0502020204030204" pitchFamily="34" charset="0"/>
                <a:ea typeface="Calibri" panose="020F0502020204030204" pitchFamily="34" charset="0"/>
                <a:cs typeface="Times New Roman" panose="02020603050405020304" pitchFamily="18" charset="0"/>
              </a:rPr>
              <a:t>5</a:t>
            </a:r>
            <a:r>
              <a:rPr lang="en-GB" sz="1500" dirty="0">
                <a:effectLst/>
                <a:latin typeface="Calibri" panose="020F0502020204030204" pitchFamily="34" charset="0"/>
                <a:ea typeface="Calibri" panose="020F0502020204030204" pitchFamily="34" charset="0"/>
                <a:cs typeface="Times New Roman" panose="02020603050405020304" pitchFamily="18" charset="0"/>
              </a:rPr>
              <a:t>% will be given to the founder with </a:t>
            </a:r>
            <a:r>
              <a:rPr lang="cs-CZ" sz="1500" dirty="0">
                <a:effectLst/>
                <a:latin typeface="Calibri" panose="020F0502020204030204" pitchFamily="34" charset="0"/>
                <a:ea typeface="Calibri" panose="020F0502020204030204" pitchFamily="34" charset="0"/>
                <a:cs typeface="Times New Roman" panose="02020603050405020304" pitchFamily="18" charset="0"/>
              </a:rPr>
              <a:t>3</a:t>
            </a:r>
            <a:r>
              <a:rPr lang="en-GB" sz="1500" dirty="0">
                <a:effectLst/>
                <a:latin typeface="Calibri" panose="020F0502020204030204" pitchFamily="34" charset="0"/>
                <a:ea typeface="Calibri" panose="020F0502020204030204" pitchFamily="34" charset="0"/>
                <a:cs typeface="Times New Roman" panose="02020603050405020304" pitchFamily="18" charset="0"/>
              </a:rPr>
              <a:t> years locked. The remaining 32% are used for liquidity mining and treasury. </a:t>
            </a:r>
          </a:p>
          <a:p>
            <a:pPr marL="0" indent="0">
              <a:lnSpc>
                <a:spcPct val="107000"/>
              </a:lnSpc>
              <a:spcAft>
                <a:spcPts val="800"/>
              </a:spcAft>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None/>
            </a:pPr>
            <a:endParaRPr lang="en-GB" sz="56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1" name="Table 10">
            <a:extLst>
              <a:ext uri="{FF2B5EF4-FFF2-40B4-BE49-F238E27FC236}">
                <a16:creationId xmlns:a16="http://schemas.microsoft.com/office/drawing/2014/main" id="{25C07FBC-03C8-4603-B27A-EF0D9A5FDF86}"/>
              </a:ext>
            </a:extLst>
          </p:cNvPr>
          <p:cNvGraphicFramePr>
            <a:graphicFrameLocks noGrp="1"/>
          </p:cNvGraphicFramePr>
          <p:nvPr>
            <p:extLst>
              <p:ext uri="{D42A27DB-BD31-4B8C-83A1-F6EECF244321}">
                <p14:modId xmlns:p14="http://schemas.microsoft.com/office/powerpoint/2010/main" val="2026048063"/>
              </p:ext>
            </p:extLst>
          </p:nvPr>
        </p:nvGraphicFramePr>
        <p:xfrm>
          <a:off x="741082" y="5538517"/>
          <a:ext cx="3951942" cy="842112"/>
        </p:xfrm>
        <a:graphic>
          <a:graphicData uri="http://schemas.openxmlformats.org/drawingml/2006/table">
            <a:tbl>
              <a:tblPr/>
              <a:tblGrid>
                <a:gridCol w="2441736">
                  <a:extLst>
                    <a:ext uri="{9D8B030D-6E8A-4147-A177-3AD203B41FA5}">
                      <a16:colId xmlns:a16="http://schemas.microsoft.com/office/drawing/2014/main" val="246744380"/>
                    </a:ext>
                  </a:extLst>
                </a:gridCol>
                <a:gridCol w="1510206">
                  <a:extLst>
                    <a:ext uri="{9D8B030D-6E8A-4147-A177-3AD203B41FA5}">
                      <a16:colId xmlns:a16="http://schemas.microsoft.com/office/drawing/2014/main" val="2360773032"/>
                    </a:ext>
                  </a:extLst>
                </a:gridCol>
              </a:tblGrid>
              <a:tr h="280704">
                <a:tc>
                  <a:txBody>
                    <a:bodyPr/>
                    <a:lstStyle/>
                    <a:p>
                      <a:pPr algn="l" fontAlgn="b"/>
                      <a:r>
                        <a:rPr lang="en-GB" sz="1100" b="0" i="0" u="none" strike="noStrike">
                          <a:solidFill>
                            <a:srgbClr val="000000"/>
                          </a:solidFill>
                          <a:effectLst/>
                          <a:latin typeface="Calibri" panose="020F0502020204030204" pitchFamily="34" charset="0"/>
                        </a:rPr>
                        <a:t>Max. Supply</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GB" sz="1100" b="0" i="0" u="none" strike="noStrike">
                          <a:solidFill>
                            <a:srgbClr val="000000"/>
                          </a:solidFill>
                          <a:effectLst/>
                          <a:latin typeface="Calibri" panose="020F0502020204030204" pitchFamily="34" charset="0"/>
                        </a:rPr>
                        <a:t>1,000,000,000</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3616781996"/>
                  </a:ext>
                </a:extLst>
              </a:tr>
              <a:tr h="280704">
                <a:tc>
                  <a:txBody>
                    <a:bodyPr/>
                    <a:lstStyle/>
                    <a:p>
                      <a:pPr algn="l" fontAlgn="b"/>
                      <a:r>
                        <a:rPr lang="en-GB" sz="1100" b="1" i="0" u="none" strike="noStrike">
                          <a:solidFill>
                            <a:srgbClr val="000000"/>
                          </a:solidFill>
                          <a:effectLst/>
                          <a:latin typeface="Calibri" panose="020F0502020204030204" pitchFamily="34" charset="0"/>
                        </a:rPr>
                        <a:t>Initial circulation Supply</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100" b="1" i="0" u="none" strike="noStrike" dirty="0">
                          <a:solidFill>
                            <a:srgbClr val="000000"/>
                          </a:solidFill>
                          <a:effectLst/>
                          <a:latin typeface="Calibri" panose="020F0502020204030204" pitchFamily="34" charset="0"/>
                        </a:rPr>
                        <a:t>36.000.000</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5852267"/>
                  </a:ext>
                </a:extLst>
              </a:tr>
              <a:tr h="280704">
                <a:tc>
                  <a:txBody>
                    <a:bodyPr/>
                    <a:lstStyle/>
                    <a:p>
                      <a:pPr algn="l" fontAlgn="b"/>
                      <a:r>
                        <a:rPr lang="en-GB" sz="1100" b="0" i="0" u="none" strike="noStrike">
                          <a:solidFill>
                            <a:srgbClr val="000000"/>
                          </a:solidFill>
                          <a:effectLst/>
                          <a:latin typeface="Calibri" panose="020F0502020204030204" pitchFamily="34" charset="0"/>
                        </a:rPr>
                        <a:t>Initial Market cap</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GB" sz="1100" b="0" i="0" u="none" strike="noStrike" dirty="0">
                          <a:solidFill>
                            <a:srgbClr val="000000"/>
                          </a:solidFill>
                          <a:effectLst/>
                          <a:latin typeface="Calibri" panose="020F0502020204030204" pitchFamily="34" charset="0"/>
                        </a:rPr>
                        <a:t>$</a:t>
                      </a:r>
                      <a:r>
                        <a:rPr lang="cs-CZ" sz="1100" b="0" i="0" u="none" strike="noStrike" dirty="0">
                          <a:solidFill>
                            <a:srgbClr val="000000"/>
                          </a:solidFill>
                          <a:effectLst/>
                          <a:latin typeface="Calibri" panose="020F0502020204030204" pitchFamily="34" charset="0"/>
                        </a:rPr>
                        <a:t>450</a:t>
                      </a:r>
                      <a:r>
                        <a:rPr lang="en-GB" sz="1100" b="0" i="0" u="none" strike="noStrike" dirty="0">
                          <a:solidFill>
                            <a:srgbClr val="000000"/>
                          </a:solidFill>
                          <a:effectLst/>
                          <a:latin typeface="Calibri" panose="020F0502020204030204" pitchFamily="34" charset="0"/>
                        </a:rPr>
                        <a:t>,000</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3074447101"/>
                  </a:ext>
                </a:extLst>
              </a:tr>
            </a:tbl>
          </a:graphicData>
        </a:graphic>
      </p:graphicFrame>
    </p:spTree>
    <p:extLst>
      <p:ext uri="{BB962C8B-B14F-4D97-AF65-F5344CB8AC3E}">
        <p14:creationId xmlns:p14="http://schemas.microsoft.com/office/powerpoint/2010/main" val="20322971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1EDFC60A-C8B3-4D5D-A1C1-17B227E3A20E}"/>
              </a:ext>
            </a:extLst>
          </p:cNvPr>
          <p:cNvGraphicFramePr>
            <a:graphicFrameLocks noGrp="1"/>
          </p:cNvGraphicFramePr>
          <p:nvPr>
            <p:ph idx="1"/>
            <p:extLst>
              <p:ext uri="{D42A27DB-BD31-4B8C-83A1-F6EECF244321}">
                <p14:modId xmlns:p14="http://schemas.microsoft.com/office/powerpoint/2010/main" val="1978582612"/>
              </p:ext>
            </p:extLst>
          </p:nvPr>
        </p:nvGraphicFramePr>
        <p:xfrm>
          <a:off x="0" y="97212"/>
          <a:ext cx="12115800" cy="6707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999979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F588F-BB47-4A12-8BC4-757BB9190A5C}"/>
              </a:ext>
            </a:extLst>
          </p:cNvPr>
          <p:cNvSpPr>
            <a:spLocks noGrp="1"/>
          </p:cNvSpPr>
          <p:nvPr>
            <p:ph type="title"/>
          </p:nvPr>
        </p:nvSpPr>
        <p:spPr>
          <a:xfrm>
            <a:off x="838200" y="183591"/>
            <a:ext cx="10515600" cy="508933"/>
          </a:xfrm>
        </p:spPr>
        <p:txBody>
          <a:bodyPr>
            <a:normAutofit/>
          </a:bodyPr>
          <a:lstStyle/>
          <a:p>
            <a:pPr marL="285750" indent="-285750">
              <a:lnSpc>
                <a:spcPct val="107000"/>
              </a:lnSpc>
              <a:spcAft>
                <a:spcPts val="800"/>
              </a:spcAft>
              <a:buFont typeface="Wingdings" panose="05000000000000000000" pitchFamily="2" charset="2"/>
              <a:buChar char="Ø"/>
            </a:pPr>
            <a:r>
              <a:rPr lang="en-GB" sz="1800" b="1" dirty="0">
                <a:effectLst/>
                <a:latin typeface="Calibri" panose="020F0502020204030204" pitchFamily="34" charset="0"/>
                <a:ea typeface="Calibri" panose="020F0502020204030204" pitchFamily="34" charset="0"/>
                <a:cs typeface="Times New Roman" panose="02020603050405020304" pitchFamily="18" charset="0"/>
              </a:rPr>
              <a:t>Vesting Schedule </a:t>
            </a:r>
            <a:endParaRPr lang="en-GB" sz="44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Content Placeholder 4">
            <a:extLst>
              <a:ext uri="{FF2B5EF4-FFF2-40B4-BE49-F238E27FC236}">
                <a16:creationId xmlns:a16="http://schemas.microsoft.com/office/drawing/2014/main" id="{710D8F74-7C14-4B4F-8DE6-E1395617251F}"/>
              </a:ext>
            </a:extLst>
          </p:cNvPr>
          <p:cNvGraphicFramePr>
            <a:graphicFrameLocks noGrp="1"/>
          </p:cNvGraphicFramePr>
          <p:nvPr>
            <p:ph idx="1"/>
            <p:extLst>
              <p:ext uri="{D42A27DB-BD31-4B8C-83A1-F6EECF244321}">
                <p14:modId xmlns:p14="http://schemas.microsoft.com/office/powerpoint/2010/main" val="924630753"/>
              </p:ext>
            </p:extLst>
          </p:nvPr>
        </p:nvGraphicFramePr>
        <p:xfrm>
          <a:off x="838200" y="1318642"/>
          <a:ext cx="9099176" cy="4185264"/>
        </p:xfrm>
        <a:graphic>
          <a:graphicData uri="http://schemas.openxmlformats.org/drawingml/2006/table">
            <a:tbl>
              <a:tblPr/>
              <a:tblGrid>
                <a:gridCol w="3186554">
                  <a:extLst>
                    <a:ext uri="{9D8B030D-6E8A-4147-A177-3AD203B41FA5}">
                      <a16:colId xmlns:a16="http://schemas.microsoft.com/office/drawing/2014/main" val="1401222009"/>
                    </a:ext>
                  </a:extLst>
                </a:gridCol>
                <a:gridCol w="5912622">
                  <a:extLst>
                    <a:ext uri="{9D8B030D-6E8A-4147-A177-3AD203B41FA5}">
                      <a16:colId xmlns:a16="http://schemas.microsoft.com/office/drawing/2014/main" val="1737540309"/>
                    </a:ext>
                  </a:extLst>
                </a:gridCol>
              </a:tblGrid>
              <a:tr h="241603">
                <a:tc>
                  <a:txBody>
                    <a:bodyPr/>
                    <a:lstStyle/>
                    <a:p>
                      <a:pPr algn="l" fontAlgn="b"/>
                      <a:r>
                        <a:rPr lang="en-GB" sz="1100" b="1" i="0" u="none" strike="noStrike" dirty="0">
                          <a:solidFill>
                            <a:srgbClr val="FFFFFF"/>
                          </a:solidFill>
                          <a:effectLst/>
                          <a:latin typeface="Calibri" panose="020F0502020204030204" pitchFamily="34" charset="0"/>
                        </a:rPr>
                        <a:t>Holders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GB" sz="1100" b="1" i="0" u="none" strike="noStrike">
                          <a:solidFill>
                            <a:srgbClr val="FFFFFF"/>
                          </a:solidFill>
                          <a:effectLst/>
                          <a:latin typeface="Calibri" panose="020F0502020204030204" pitchFamily="34" charset="0"/>
                        </a:rPr>
                        <a:t>Lockup/Release plan</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extLst>
                  <a:ext uri="{0D108BD9-81ED-4DB2-BD59-A6C34878D82A}">
                    <a16:rowId xmlns:a16="http://schemas.microsoft.com/office/drawing/2014/main" val="683740788"/>
                  </a:ext>
                </a:extLst>
              </a:tr>
              <a:tr h="241603">
                <a:tc>
                  <a:txBody>
                    <a:bodyPr/>
                    <a:lstStyle/>
                    <a:p>
                      <a:pPr algn="l" fontAlgn="b"/>
                      <a:r>
                        <a:rPr lang="en-GB" sz="1100" b="0" i="0" u="none" strike="noStrike">
                          <a:solidFill>
                            <a:srgbClr val="000000"/>
                          </a:solidFill>
                          <a:effectLst/>
                          <a:latin typeface="Calibri" panose="020F0502020204030204" pitchFamily="34" charset="0"/>
                        </a:rPr>
                        <a:t>Preseed</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fontAlgn="b"/>
                      <a:r>
                        <a:rPr lang="en-GB" sz="1100" b="0" i="0" u="none" strike="noStrike">
                          <a:solidFill>
                            <a:srgbClr val="000000"/>
                          </a:solidFill>
                          <a:effectLst/>
                          <a:latin typeface="Calibri" panose="020F0502020204030204" pitchFamily="34" charset="0"/>
                        </a:rPr>
                        <a:t>5% at TGE Locked 3 months then monthly vesting for 2 Years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954668420"/>
                  </a:ext>
                </a:extLst>
              </a:tr>
              <a:tr h="241603">
                <a:tc>
                  <a:txBody>
                    <a:bodyPr/>
                    <a:lstStyle/>
                    <a:p>
                      <a:pPr algn="l" fontAlgn="b"/>
                      <a:r>
                        <a:rPr lang="en-GB" sz="1100" b="0" i="0" u="none" strike="noStrike" dirty="0">
                          <a:solidFill>
                            <a:srgbClr val="000000"/>
                          </a:solidFill>
                          <a:effectLst/>
                          <a:latin typeface="Calibri" panose="020F0502020204030204" pitchFamily="34" charset="0"/>
                        </a:rPr>
                        <a:t>SEED</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fontAlgn="b"/>
                      <a:r>
                        <a:rPr lang="en-GB" sz="1100" b="0" i="0" u="none" strike="noStrike">
                          <a:solidFill>
                            <a:srgbClr val="000000"/>
                          </a:solidFill>
                          <a:effectLst/>
                          <a:latin typeface="Calibri" panose="020F0502020204030204" pitchFamily="34" charset="0"/>
                        </a:rPr>
                        <a:t>5% at TGE Locked 3 months then monthly vesting for 2 Years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3171836857"/>
                  </a:ext>
                </a:extLst>
              </a:tr>
              <a:tr h="241603">
                <a:tc>
                  <a:txBody>
                    <a:bodyPr/>
                    <a:lstStyle/>
                    <a:p>
                      <a:pPr algn="l" fontAlgn="b"/>
                      <a:r>
                        <a:rPr lang="en-GB" sz="1100" b="0" i="0" u="none" strike="noStrike">
                          <a:solidFill>
                            <a:srgbClr val="000000"/>
                          </a:solidFill>
                          <a:effectLst/>
                          <a:latin typeface="Calibri" panose="020F0502020204030204" pitchFamily="34" charset="0"/>
                        </a:rPr>
                        <a:t>Strategic Sale</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fontAlgn="b"/>
                      <a:r>
                        <a:rPr lang="en-GB" sz="1100" b="0" i="0" u="none" strike="noStrike">
                          <a:solidFill>
                            <a:srgbClr val="000000"/>
                          </a:solidFill>
                          <a:effectLst/>
                          <a:latin typeface="Calibri" panose="020F0502020204030204" pitchFamily="34" charset="0"/>
                        </a:rPr>
                        <a:t>5% at TGE Locked 3 months then monthly vesting for 2 Years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601423333"/>
                  </a:ext>
                </a:extLst>
              </a:tr>
              <a:tr h="241603">
                <a:tc>
                  <a:txBody>
                    <a:bodyPr/>
                    <a:lstStyle/>
                    <a:p>
                      <a:pPr algn="l" fontAlgn="b"/>
                      <a:r>
                        <a:rPr lang="en-GB" sz="1100" b="0" i="0" u="none" strike="noStrike">
                          <a:solidFill>
                            <a:srgbClr val="000000"/>
                          </a:solidFill>
                          <a:effectLst/>
                          <a:latin typeface="Calibri" panose="020F0502020204030204" pitchFamily="34" charset="0"/>
                        </a:rPr>
                        <a:t>Private sale 1</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fontAlgn="b"/>
                      <a:r>
                        <a:rPr lang="en-GB" sz="1100" b="0" i="0" u="none" strike="noStrike">
                          <a:solidFill>
                            <a:srgbClr val="000000"/>
                          </a:solidFill>
                          <a:effectLst/>
                          <a:latin typeface="Calibri" panose="020F0502020204030204" pitchFamily="34" charset="0"/>
                        </a:rPr>
                        <a:t>5% at TGE Locked 3 Year then monthly vesting for 1 Years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3317102711"/>
                  </a:ext>
                </a:extLst>
              </a:tr>
              <a:tr h="241603">
                <a:tc>
                  <a:txBody>
                    <a:bodyPr/>
                    <a:lstStyle/>
                    <a:p>
                      <a:pPr algn="l" fontAlgn="b"/>
                      <a:r>
                        <a:rPr lang="en-GB" sz="1100" b="0" i="0" u="none" strike="noStrike" dirty="0">
                          <a:solidFill>
                            <a:srgbClr val="000000"/>
                          </a:solidFill>
                          <a:effectLst/>
                          <a:latin typeface="Calibri" panose="020F0502020204030204" pitchFamily="34" charset="0"/>
                        </a:rPr>
                        <a:t>Private Sale 2 (ILO)</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fontAlgn="b"/>
                      <a:r>
                        <a:rPr lang="en-GB" sz="1100" b="0" i="0" u="none" strike="noStrike">
                          <a:solidFill>
                            <a:srgbClr val="000000"/>
                          </a:solidFill>
                          <a:effectLst/>
                          <a:latin typeface="Calibri" panose="020F0502020204030204" pitchFamily="34" charset="0"/>
                        </a:rPr>
                        <a:t>10% at TGE Locked 3 months then monthly vesting for 1 Year</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054442875"/>
                  </a:ext>
                </a:extLst>
              </a:tr>
              <a:tr h="241603">
                <a:tc>
                  <a:txBody>
                    <a:bodyPr/>
                    <a:lstStyle/>
                    <a:p>
                      <a:pPr algn="l" fontAlgn="b"/>
                      <a:r>
                        <a:rPr lang="en-GB" sz="1100" b="0" i="0" u="none" strike="noStrike">
                          <a:solidFill>
                            <a:srgbClr val="000000"/>
                          </a:solidFill>
                          <a:effectLst/>
                          <a:latin typeface="Calibri" panose="020F0502020204030204" pitchFamily="34" charset="0"/>
                        </a:rPr>
                        <a:t>Public Sale</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fontAlgn="b"/>
                      <a:r>
                        <a:rPr lang="en-GB" sz="1100" b="0" i="0" u="none" strike="noStrike">
                          <a:solidFill>
                            <a:srgbClr val="000000"/>
                          </a:solidFill>
                          <a:effectLst/>
                          <a:latin typeface="Calibri" panose="020F0502020204030204" pitchFamily="34" charset="0"/>
                        </a:rPr>
                        <a:t>20% at TGE Locked 1 months then monthly vesting for 6 Year</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564830032"/>
                  </a:ext>
                </a:extLst>
              </a:tr>
              <a:tr h="241603">
                <a:tc>
                  <a:txBody>
                    <a:bodyPr/>
                    <a:lstStyle/>
                    <a:p>
                      <a:pPr algn="l" fontAlgn="b"/>
                      <a:r>
                        <a:rPr lang="en-GB" sz="1100" b="0" i="0" u="none" strike="noStrike">
                          <a:solidFill>
                            <a:srgbClr val="000000"/>
                          </a:solidFill>
                          <a:effectLst/>
                          <a:latin typeface="Calibri" panose="020F0502020204030204" pitchFamily="34" charset="0"/>
                        </a:rPr>
                        <a:t>Founder</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fontAlgn="b"/>
                      <a:r>
                        <a:rPr lang="en-GB" sz="1100" b="0" i="0" u="none" strike="noStrike">
                          <a:solidFill>
                            <a:srgbClr val="000000"/>
                          </a:solidFill>
                          <a:effectLst/>
                          <a:latin typeface="Calibri" panose="020F0502020204030204" pitchFamily="34" charset="0"/>
                        </a:rPr>
                        <a:t>Loocked for 3 Years. Then Yearly vesting for 7 years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729522612"/>
                  </a:ext>
                </a:extLst>
              </a:tr>
              <a:tr h="241603">
                <a:tc>
                  <a:txBody>
                    <a:bodyPr/>
                    <a:lstStyle/>
                    <a:p>
                      <a:pPr algn="l" fontAlgn="b"/>
                      <a:r>
                        <a:rPr lang="en-GB" sz="1100" b="0" i="0" u="none" strike="noStrike">
                          <a:solidFill>
                            <a:srgbClr val="000000"/>
                          </a:solidFill>
                          <a:effectLst/>
                          <a:latin typeface="Calibri" panose="020F0502020204030204" pitchFamily="34" charset="0"/>
                        </a:rPr>
                        <a:t>Advisors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fontAlgn="b"/>
                      <a:r>
                        <a:rPr lang="en-GB" sz="1100" b="0" i="0" u="none" strike="noStrike">
                          <a:solidFill>
                            <a:srgbClr val="000000"/>
                          </a:solidFill>
                          <a:effectLst/>
                          <a:latin typeface="Calibri" panose="020F0502020204030204" pitchFamily="34" charset="0"/>
                        </a:rPr>
                        <a:t>Loocked for 1 Year. Then monthly vesting for 2 Years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3921161753"/>
                  </a:ext>
                </a:extLst>
              </a:tr>
              <a:tr h="241603">
                <a:tc>
                  <a:txBody>
                    <a:bodyPr/>
                    <a:lstStyle/>
                    <a:p>
                      <a:pPr algn="l" fontAlgn="b"/>
                      <a:r>
                        <a:rPr lang="en-GB" sz="1100" b="0" i="0" u="none" strike="noStrike">
                          <a:solidFill>
                            <a:srgbClr val="000000"/>
                          </a:solidFill>
                          <a:effectLst/>
                          <a:latin typeface="Calibri" panose="020F0502020204030204" pitchFamily="34" charset="0"/>
                        </a:rPr>
                        <a:t>Ecosystem/Incentives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fontAlgn="b"/>
                      <a:r>
                        <a:rPr lang="en-GB" sz="1100" b="0" i="0" u="none" strike="noStrike">
                          <a:solidFill>
                            <a:srgbClr val="000000"/>
                          </a:solidFill>
                          <a:effectLst/>
                          <a:latin typeface="Calibri" panose="020F0502020204030204" pitchFamily="34" charset="0"/>
                        </a:rPr>
                        <a:t>Locked 1 month then monthly vesting for 3 Years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1393915830"/>
                  </a:ext>
                </a:extLst>
              </a:tr>
              <a:tr h="319616">
                <a:tc>
                  <a:txBody>
                    <a:bodyPr/>
                    <a:lstStyle/>
                    <a:p>
                      <a:pPr algn="l" fontAlgn="b"/>
                      <a:r>
                        <a:rPr lang="en-GB" sz="1100" b="0" i="0" u="none" strike="noStrike">
                          <a:solidFill>
                            <a:srgbClr val="000000"/>
                          </a:solidFill>
                          <a:effectLst/>
                          <a:latin typeface="Calibri" panose="020F0502020204030204" pitchFamily="34" charset="0"/>
                        </a:rPr>
                        <a:t>Tresory Reserve</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fontAlgn="b"/>
                      <a:r>
                        <a:rPr lang="en-GB" sz="1100" b="0" i="0" u="none" strike="noStrike" dirty="0">
                          <a:solidFill>
                            <a:srgbClr val="000000"/>
                          </a:solidFill>
                          <a:effectLst/>
                          <a:latin typeface="Calibri" panose="020F0502020204030204" pitchFamily="34" charset="0"/>
                        </a:rPr>
                        <a:t>Locked 3 Years. Release based on need</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474199074"/>
                  </a:ext>
                </a:extLst>
              </a:tr>
              <a:tr h="241603">
                <a:tc>
                  <a:txBody>
                    <a:bodyPr/>
                    <a:lstStyle/>
                    <a:p>
                      <a:pPr algn="l" fontAlgn="b"/>
                      <a:r>
                        <a:rPr lang="en-GB" sz="1100" b="0" i="0" u="none" strike="noStrike">
                          <a:solidFill>
                            <a:srgbClr val="000000"/>
                          </a:solidFill>
                          <a:effectLst/>
                          <a:latin typeface="Calibri" panose="020F0502020204030204" pitchFamily="34" charset="0"/>
                        </a:rPr>
                        <a:t>Partnership</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fontAlgn="b"/>
                      <a:r>
                        <a:rPr lang="en-GB" sz="1100" b="0" i="0" u="none" strike="noStrike" dirty="0">
                          <a:solidFill>
                            <a:srgbClr val="000000"/>
                          </a:solidFill>
                          <a:effectLst/>
                          <a:latin typeface="Calibri" panose="020F0502020204030204" pitchFamily="34" charset="0"/>
                        </a:rPr>
                        <a:t>Locked for 1 Year. Then monthly vesting for 2 Years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1414355792"/>
                  </a:ext>
                </a:extLst>
              </a:tr>
              <a:tr h="241603">
                <a:tc>
                  <a:txBody>
                    <a:bodyPr/>
                    <a:lstStyle/>
                    <a:p>
                      <a:pPr algn="l" fontAlgn="b"/>
                      <a:r>
                        <a:rPr lang="en-GB" sz="1100" b="0" i="0" u="none" strike="noStrike" dirty="0">
                          <a:solidFill>
                            <a:srgbClr val="000000"/>
                          </a:solidFill>
                          <a:effectLst/>
                          <a:latin typeface="Calibri" panose="020F0502020204030204" pitchFamily="34" charset="0"/>
                        </a:rPr>
                        <a:t>Team</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fontAlgn="b"/>
                      <a:r>
                        <a:rPr lang="en-GB" sz="1100" b="0" i="0" u="none" strike="noStrike" dirty="0">
                          <a:solidFill>
                            <a:srgbClr val="000000"/>
                          </a:solidFill>
                          <a:effectLst/>
                          <a:latin typeface="Calibri" panose="020F0502020204030204" pitchFamily="34" charset="0"/>
                        </a:rPr>
                        <a:t>Locked 2 Year then Yearly Vesting for 3 Years </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251261845"/>
                  </a:ext>
                </a:extLst>
              </a:tr>
              <a:tr h="241603">
                <a:tc>
                  <a:txBody>
                    <a:bodyPr/>
                    <a:lstStyle/>
                    <a:p>
                      <a:pPr algn="l" fontAlgn="b"/>
                      <a:r>
                        <a:rPr lang="en-GB" sz="1100" b="0" i="0" u="none" strike="noStrike" dirty="0">
                          <a:solidFill>
                            <a:srgbClr val="000000"/>
                          </a:solidFill>
                          <a:effectLst/>
                          <a:latin typeface="Calibri" panose="020F0502020204030204" pitchFamily="34" charset="0"/>
                        </a:rPr>
                        <a:t>Liquidity</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fontAlgn="b"/>
                      <a:r>
                        <a:rPr lang="en-GB" sz="1100" b="0" i="0" u="none" strike="noStrike">
                          <a:solidFill>
                            <a:srgbClr val="000000"/>
                          </a:solidFill>
                          <a:effectLst/>
                          <a:latin typeface="Calibri" panose="020F0502020204030204" pitchFamily="34" charset="0"/>
                        </a:rPr>
                        <a:t>20% Liquity at TGE. The rest based on listing on DEX and CEX</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3527849777"/>
                  </a:ext>
                </a:extLst>
              </a:tr>
              <a:tr h="241603">
                <a:tc>
                  <a:txBody>
                    <a:bodyPr/>
                    <a:lstStyle/>
                    <a:p>
                      <a:pPr algn="l" fontAlgn="b"/>
                      <a:r>
                        <a:rPr lang="en-GB" sz="1100" b="0" i="0" u="none" strike="noStrike">
                          <a:solidFill>
                            <a:srgbClr val="000000"/>
                          </a:solidFill>
                          <a:effectLst/>
                          <a:latin typeface="Calibri" panose="020F0502020204030204" pitchFamily="34" charset="0"/>
                        </a:rPr>
                        <a:t>Airdrops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fontAlgn="b"/>
                      <a:r>
                        <a:rPr lang="en-GB" sz="1100" b="0" i="0" u="none" strike="noStrike" dirty="0">
                          <a:solidFill>
                            <a:srgbClr val="000000"/>
                          </a:solidFill>
                          <a:effectLst/>
                          <a:latin typeface="Calibri" panose="020F0502020204030204" pitchFamily="34" charset="0"/>
                        </a:rPr>
                        <a:t>Locked 1 month then 20% release every 2 months. 5 airdrops in total </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599351541"/>
                  </a:ext>
                </a:extLst>
              </a:tr>
              <a:tr h="241603">
                <a:tc>
                  <a:txBody>
                    <a:bodyPr/>
                    <a:lstStyle/>
                    <a:p>
                      <a:pPr algn="l" fontAlgn="b"/>
                      <a:r>
                        <a:rPr lang="en-GB" sz="1100" b="0" i="0" u="none" strike="noStrike">
                          <a:solidFill>
                            <a:srgbClr val="000000"/>
                          </a:solidFill>
                          <a:effectLst/>
                          <a:latin typeface="Calibri" panose="020F0502020204030204" pitchFamily="34" charset="0"/>
                        </a:rPr>
                        <a:t>Marketing </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fontAlgn="b"/>
                      <a:r>
                        <a:rPr lang="en-GB" sz="1100" b="0" i="0" u="none" strike="noStrike" dirty="0">
                          <a:solidFill>
                            <a:srgbClr val="000000"/>
                          </a:solidFill>
                          <a:effectLst/>
                          <a:latin typeface="Calibri" panose="020F0502020204030204" pitchFamily="34" charset="0"/>
                        </a:rPr>
                        <a:t>Locked 1 month then 20% release and 80% Yearly vesting for 5 Years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370406045"/>
                  </a:ext>
                </a:extLst>
              </a:tr>
              <a:tr h="241603">
                <a:tc>
                  <a:txBody>
                    <a:bodyPr/>
                    <a:lstStyle/>
                    <a:p>
                      <a:pPr algn="l" fontAlgn="b"/>
                      <a:r>
                        <a:rPr lang="en-GB" sz="1100" b="0" i="0" u="none" strike="noStrike">
                          <a:solidFill>
                            <a:srgbClr val="000000"/>
                          </a:solidFill>
                          <a:effectLst/>
                          <a:latin typeface="Calibri" panose="020F0502020204030204" pitchFamily="34" charset="0"/>
                        </a:rPr>
                        <a:t>LP/Staking Reward</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fontAlgn="b"/>
                      <a:r>
                        <a:rPr lang="en-GB" sz="1100" b="0" i="0" u="none" strike="noStrike" dirty="0">
                          <a:solidFill>
                            <a:srgbClr val="000000"/>
                          </a:solidFill>
                          <a:effectLst/>
                          <a:latin typeface="Calibri" panose="020F0502020204030204" pitchFamily="34" charset="0"/>
                        </a:rPr>
                        <a:t>Locked 6 months then 5% release. Then quarterly Halving</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169980727"/>
                  </a:ext>
                </a:extLst>
              </a:tr>
            </a:tbl>
          </a:graphicData>
        </a:graphic>
      </p:graphicFrame>
    </p:spTree>
    <p:extLst>
      <p:ext uri="{BB962C8B-B14F-4D97-AF65-F5344CB8AC3E}">
        <p14:creationId xmlns:p14="http://schemas.microsoft.com/office/powerpoint/2010/main" val="42803031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2B947E-1C92-457F-BB15-E6C65D9253A2}"/>
              </a:ext>
            </a:extLst>
          </p:cNvPr>
          <p:cNvSpPr>
            <a:spLocks noGrp="1"/>
          </p:cNvSpPr>
          <p:nvPr>
            <p:ph idx="1"/>
          </p:nvPr>
        </p:nvSpPr>
        <p:spPr>
          <a:xfrm>
            <a:off x="367553" y="305312"/>
            <a:ext cx="11338112" cy="6438388"/>
          </a:xfrm>
        </p:spPr>
        <p:txBody>
          <a:bodyPr>
            <a:normAutofit/>
          </a:bodyPr>
          <a:lstStyle/>
          <a:p>
            <a:pPr marL="342900" lvl="0" indent="-342900">
              <a:lnSpc>
                <a:spcPct val="107000"/>
              </a:lnSpc>
              <a:spcAft>
                <a:spcPts val="800"/>
              </a:spcAft>
              <a:buFont typeface="Wingdings" panose="05000000000000000000" pitchFamily="2" charset="2"/>
              <a:buChar char=""/>
            </a:pPr>
            <a:r>
              <a:rPr lang="en-GB" sz="1100" b="1" dirty="0">
                <a:effectLst/>
                <a:latin typeface="Calibri" panose="020F0502020204030204" pitchFamily="34" charset="0"/>
                <a:ea typeface="Calibri" panose="020F0502020204030204" pitchFamily="34" charset="0"/>
                <a:cs typeface="Times New Roman" panose="02020603050405020304" pitchFamily="18" charset="0"/>
              </a:rPr>
              <a:t>Token utility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GB" sz="1100" dirty="0">
                <a:effectLst/>
                <a:latin typeface="Calibri" panose="020F0502020204030204" pitchFamily="34" charset="0"/>
                <a:ea typeface="Calibri" panose="020F0502020204030204" pitchFamily="34" charset="0"/>
                <a:cs typeface="Times New Roman" panose="02020603050405020304" pitchFamily="18" charset="0"/>
              </a:rPr>
              <a:t>GOOS is the utility Token which fuel the entire Goos Finance ecosystem. The token is design to be a multi-purpose token with various use-cases: </a:t>
            </a:r>
          </a:p>
          <a:p>
            <a:pPr marL="742950" lvl="1" indent="-285750">
              <a:lnSpc>
                <a:spcPct val="107000"/>
              </a:lnSpc>
              <a:buFont typeface="Symbol" panose="05050102010706020507" pitchFamily="18" charset="2"/>
              <a:buChar char=""/>
            </a:pPr>
            <a:r>
              <a:rPr lang="en-GB" sz="1100" b="1" dirty="0">
                <a:effectLst/>
                <a:latin typeface="Calibri" panose="020F0502020204030204" pitchFamily="34" charset="0"/>
                <a:ea typeface="Calibri" panose="020F0502020204030204" pitchFamily="34" charset="0"/>
                <a:cs typeface="Times New Roman" panose="02020603050405020304" pitchFamily="18" charset="0"/>
              </a:rPr>
              <a:t>Partnership deposit:</a:t>
            </a:r>
            <a:r>
              <a:rPr lang="en-GB" sz="1100" dirty="0">
                <a:effectLst/>
                <a:latin typeface="Calibri" panose="020F0502020204030204" pitchFamily="34" charset="0"/>
                <a:ea typeface="Calibri" panose="020F0502020204030204" pitchFamily="34" charset="0"/>
                <a:cs typeface="Times New Roman" panose="02020603050405020304" pitchFamily="18" charset="0"/>
              </a:rPr>
              <a:t> to be GOOSPAY partners, one will need to have a locked deposit of GOOS. The amount to be locked will depend on the volume of transactions done weekly. </a:t>
            </a:r>
          </a:p>
          <a:p>
            <a:pPr marL="742950" lvl="1" indent="-285750">
              <a:lnSpc>
                <a:spcPct val="107000"/>
              </a:lnSpc>
              <a:buFont typeface="Symbol" panose="05050102010706020507" pitchFamily="18" charset="2"/>
              <a:buChar char=""/>
            </a:pPr>
            <a:r>
              <a:rPr lang="en-GB" sz="1100" b="1" dirty="0">
                <a:effectLst/>
                <a:latin typeface="Calibri" panose="020F0502020204030204" pitchFamily="34" charset="0"/>
                <a:ea typeface="Calibri" panose="020F0502020204030204" pitchFamily="34" charset="0"/>
                <a:cs typeface="Times New Roman" panose="02020603050405020304" pitchFamily="18" charset="0"/>
              </a:rPr>
              <a:t>Participation on the Launchpad’s sales: </a:t>
            </a:r>
            <a:r>
              <a:rPr lang="en-GB" sz="1100" dirty="0">
                <a:effectLst/>
                <a:latin typeface="Calibri" panose="020F0502020204030204" pitchFamily="34" charset="0"/>
                <a:ea typeface="Calibri" panose="020F0502020204030204" pitchFamily="34" charset="0"/>
                <a:cs typeface="Times New Roman" panose="02020603050405020304" pitchFamily="18" charset="0"/>
              </a:rPr>
              <a:t>GOOS holders will have the privilege to participate on private and public sales of GOOSPAD.</a:t>
            </a:r>
            <a:r>
              <a:rPr lang="en-GB" sz="1100" b="1" dirty="0">
                <a:effectLst/>
                <a:latin typeface="Calibri" panose="020F050202020403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Symbol" panose="05050102010706020507" pitchFamily="18" charset="2"/>
              <a:buChar char=""/>
            </a:pPr>
            <a:r>
              <a:rPr lang="en-GB" sz="1100" b="1" dirty="0">
                <a:effectLst/>
                <a:latin typeface="Calibri" panose="020F0502020204030204" pitchFamily="34" charset="0"/>
                <a:ea typeface="Calibri" panose="020F0502020204030204" pitchFamily="34" charset="0"/>
                <a:cs typeface="Times New Roman" panose="02020603050405020304" pitchFamily="18" charset="0"/>
              </a:rPr>
              <a:t>Incentivization:</a:t>
            </a:r>
            <a:r>
              <a:rPr lang="en-GB" sz="1100" dirty="0">
                <a:effectLst/>
                <a:latin typeface="Calibri" panose="020F0502020204030204" pitchFamily="34" charset="0"/>
                <a:ea typeface="Calibri" panose="020F0502020204030204" pitchFamily="34" charset="0"/>
                <a:cs typeface="Times New Roman" panose="02020603050405020304" pitchFamily="18" charset="0"/>
              </a:rPr>
              <a:t> GOOS holders will have the possibility to stake or provide Liquidy (LP) and will be incentivize for their participation to the ecosystem stability. </a:t>
            </a:r>
          </a:p>
          <a:p>
            <a:pPr marL="742950" lvl="1" indent="-285750">
              <a:lnSpc>
                <a:spcPct val="107000"/>
              </a:lnSpc>
              <a:buFont typeface="Symbol" panose="05050102010706020507" pitchFamily="18" charset="2"/>
              <a:buChar char=""/>
            </a:pPr>
            <a:r>
              <a:rPr lang="en-GB" sz="1100" b="1" dirty="0">
                <a:effectLst/>
                <a:latin typeface="Calibri" panose="020F0502020204030204" pitchFamily="34" charset="0"/>
                <a:ea typeface="Calibri" panose="020F0502020204030204" pitchFamily="34" charset="0"/>
                <a:cs typeface="Times New Roman" panose="02020603050405020304" pitchFamily="18" charset="0"/>
              </a:rPr>
              <a:t>Fee Reduction:</a:t>
            </a:r>
            <a:r>
              <a:rPr lang="en-GB" sz="1100" dirty="0">
                <a:effectLst/>
                <a:latin typeface="Calibri" panose="020F0502020204030204" pitchFamily="34" charset="0"/>
                <a:ea typeface="Calibri" panose="020F0502020204030204" pitchFamily="34" charset="0"/>
                <a:cs typeface="Times New Roman" panose="02020603050405020304" pitchFamily="18" charset="0"/>
              </a:rPr>
              <a:t> reduction will be given to customers willing to pay the fee in GOOS token indeed of other cryptocurrencies. </a:t>
            </a:r>
          </a:p>
          <a:p>
            <a:pPr marL="742950" lvl="1" indent="-285750">
              <a:lnSpc>
                <a:spcPct val="107000"/>
              </a:lnSpc>
              <a:spcAft>
                <a:spcPts val="800"/>
              </a:spcAft>
              <a:buFont typeface="Symbol" panose="05050102010706020507" pitchFamily="18" charset="2"/>
              <a:buChar char=""/>
            </a:pPr>
            <a:r>
              <a:rPr lang="en-GB" sz="1100" b="1" dirty="0">
                <a:effectLst/>
                <a:latin typeface="Calibri" panose="020F0502020204030204" pitchFamily="34" charset="0"/>
                <a:ea typeface="Calibri" panose="020F0502020204030204" pitchFamily="34" charset="0"/>
                <a:cs typeface="Times New Roman" panose="02020603050405020304" pitchFamily="18" charset="0"/>
              </a:rPr>
              <a:t>Protocol Governance:</a:t>
            </a:r>
            <a:r>
              <a:rPr lang="en-GB" sz="1100" dirty="0">
                <a:effectLst/>
                <a:latin typeface="Calibri" panose="020F0502020204030204" pitchFamily="34" charset="0"/>
                <a:ea typeface="Calibri" panose="020F0502020204030204" pitchFamily="34" charset="0"/>
                <a:cs typeface="Times New Roman" panose="02020603050405020304" pitchFamily="18" charset="0"/>
              </a:rPr>
              <a:t> GOOS holders will be able to vote for company changes as part of the DAO implementation. </a:t>
            </a:r>
          </a:p>
          <a:p>
            <a:pPr marL="342900" lvl="0" indent="-342900">
              <a:lnSpc>
                <a:spcPct val="107000"/>
              </a:lnSpc>
              <a:spcAft>
                <a:spcPts val="800"/>
              </a:spcAft>
              <a:buFont typeface="Wingdings" panose="05000000000000000000" pitchFamily="2" charset="2"/>
              <a:buChar char=""/>
            </a:pPr>
            <a:r>
              <a:rPr lang="en-GB" sz="1100" b="1" dirty="0">
                <a:effectLst/>
                <a:latin typeface="Calibri" panose="020F0502020204030204" pitchFamily="34" charset="0"/>
                <a:ea typeface="Calibri" panose="020F0502020204030204" pitchFamily="34" charset="0"/>
                <a:cs typeface="Times New Roman" panose="02020603050405020304" pitchFamily="18" charset="0"/>
              </a:rPr>
              <a:t>Token Burning mechanism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GB"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The objective of GOOS Token is not only to last over time, but also to absorb value over the years. For this reason, a token burn-up model has been developed from the transactions and revenues of the company to ensure a deflationary model.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GB"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To this end, not only is the token NOT used for equity financing (the treasury stock will only be used as an emergency reserve and price control in the event of sharp price rises and falls and will never be used as a source of equity financing), but part of the revenues, transactions and unused tokens will be burned to reduce the current supply.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GB"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For this purpose, we have created a burn strategy through 4 different ways during the first 120 months starting from the 3</a:t>
            </a:r>
            <a:r>
              <a:rPr lang="en-GB" sz="1100" baseline="30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rd</a:t>
            </a:r>
            <a:r>
              <a:rPr lang="en-GB"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month after TGE: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Symbol" panose="05050102010706020507" pitchFamily="18" charset="2"/>
              <a:buChar char=""/>
            </a:pPr>
            <a:r>
              <a:rPr lang="en-GB" sz="1100" dirty="0">
                <a:effectLst/>
                <a:latin typeface="Calibri" panose="020F0502020204030204" pitchFamily="34" charset="0"/>
                <a:ea typeface="Calibri" panose="020F0502020204030204" pitchFamily="34" charset="0"/>
                <a:cs typeface="Times New Roman" panose="02020603050405020304" pitchFamily="18" charset="0"/>
              </a:rPr>
              <a:t>50% of the unstaking fees of the staking contract will be burned. The other 50% will be distributed to the liquidy provider and staking pools. </a:t>
            </a:r>
          </a:p>
          <a:p>
            <a:pPr marL="742950" lvl="1" indent="-285750">
              <a:lnSpc>
                <a:spcPct val="107000"/>
              </a:lnSpc>
              <a:buFont typeface="Symbol" panose="05050102010706020507" pitchFamily="18" charset="2"/>
              <a:buChar char=""/>
            </a:pPr>
            <a:r>
              <a:rPr lang="en-GB" sz="1100" dirty="0">
                <a:effectLst/>
                <a:latin typeface="Calibri" panose="020F0502020204030204" pitchFamily="34" charset="0"/>
                <a:ea typeface="Calibri" panose="020F0502020204030204" pitchFamily="34" charset="0"/>
                <a:cs typeface="Times New Roman" panose="02020603050405020304" pitchFamily="18" charset="0"/>
              </a:rPr>
              <a:t> 10% of GOOS token purchases and sells fee will be used to buy back the token from the market and burn. </a:t>
            </a:r>
          </a:p>
          <a:p>
            <a:pPr marL="742950" lvl="1" indent="-285750">
              <a:lnSpc>
                <a:spcPct val="107000"/>
              </a:lnSpc>
              <a:buFont typeface="Symbol" panose="05050102010706020507" pitchFamily="18" charset="2"/>
              <a:buChar char=""/>
            </a:pPr>
            <a:r>
              <a:rPr lang="en-GB" sz="1100" dirty="0">
                <a:effectLst/>
                <a:latin typeface="Calibri" panose="020F0502020204030204" pitchFamily="34" charset="0"/>
                <a:ea typeface="Calibri" panose="020F0502020204030204" pitchFamily="34" charset="0"/>
                <a:cs typeface="Times New Roman" panose="02020603050405020304" pitchFamily="18" charset="0"/>
              </a:rPr>
              <a:t>5% of the Launchpad benefit will be used to buy back and burn GOOS Token. 5% will be used to incentivize staking pool and LP. </a:t>
            </a:r>
          </a:p>
          <a:p>
            <a:pPr marL="742950" lvl="1" indent="-285750">
              <a:lnSpc>
                <a:spcPct val="107000"/>
              </a:lnSpc>
              <a:spcAft>
                <a:spcPts val="800"/>
              </a:spcAft>
              <a:buFont typeface="Symbol" panose="05050102010706020507" pitchFamily="18" charset="2"/>
              <a:buChar char=""/>
            </a:pPr>
            <a:r>
              <a:rPr lang="en-GB" sz="1100" dirty="0">
                <a:effectLst/>
                <a:latin typeface="Calibri" panose="020F0502020204030204" pitchFamily="34" charset="0"/>
                <a:ea typeface="Calibri" panose="020F0502020204030204" pitchFamily="34" charset="0"/>
                <a:cs typeface="Times New Roman" panose="02020603050405020304" pitchFamily="18" charset="0"/>
              </a:rPr>
              <a:t> A significant portion of incentive tokens not delivered to community will be burned. The rest will be kept in a wallet for post-farming after 70 months or it will be decided to burn them.</a:t>
            </a:r>
          </a:p>
        </p:txBody>
      </p:sp>
    </p:spTree>
    <p:extLst>
      <p:ext uri="{BB962C8B-B14F-4D97-AF65-F5344CB8AC3E}">
        <p14:creationId xmlns:p14="http://schemas.microsoft.com/office/powerpoint/2010/main" val="11527706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F588F-BB47-4A12-8BC4-757BB9190A5C}"/>
              </a:ext>
            </a:extLst>
          </p:cNvPr>
          <p:cNvSpPr>
            <a:spLocks noGrp="1"/>
          </p:cNvSpPr>
          <p:nvPr>
            <p:ph type="title"/>
          </p:nvPr>
        </p:nvSpPr>
        <p:spPr>
          <a:xfrm>
            <a:off x="838200" y="183591"/>
            <a:ext cx="10515600" cy="508933"/>
          </a:xfrm>
        </p:spPr>
        <p:txBody>
          <a:bodyPr>
            <a:normAutofit fontScale="90000"/>
          </a:bodyPr>
          <a:lstStyle/>
          <a:p>
            <a:pPr>
              <a:lnSpc>
                <a:spcPct val="107000"/>
              </a:lnSpc>
              <a:spcAft>
                <a:spcPts val="800"/>
              </a:spcAft>
            </a:pPr>
            <a:r>
              <a:rPr lang="en-GB" b="1" u="sng" dirty="0">
                <a:latin typeface="Calibri" panose="020F0502020204030204" pitchFamily="34" charset="0"/>
                <a:ea typeface="Calibri" panose="020F0502020204030204" pitchFamily="34" charset="0"/>
                <a:cs typeface="Times New Roman" panose="02020603050405020304" pitchFamily="18" charset="0"/>
              </a:rPr>
              <a:t>Roadmap</a:t>
            </a:r>
            <a:r>
              <a:rPr lang="en-GB" sz="4400" b="1" u="sng" dirty="0">
                <a:effectLst/>
                <a:latin typeface="Calibri" panose="020F0502020204030204" pitchFamily="34" charset="0"/>
                <a:ea typeface="Calibri" panose="020F0502020204030204" pitchFamily="34" charset="0"/>
                <a:cs typeface="Times New Roman" panose="02020603050405020304" pitchFamily="18" charset="0"/>
              </a:rPr>
              <a:t> </a:t>
            </a:r>
            <a:endParaRPr lang="en-GB" sz="44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5" name="Diagramme 11">
            <a:extLst>
              <a:ext uri="{FF2B5EF4-FFF2-40B4-BE49-F238E27FC236}">
                <a16:creationId xmlns:a16="http://schemas.microsoft.com/office/drawing/2014/main" id="{6C722082-B32E-4B0A-A5C0-6CF74C6ACE93}"/>
              </a:ext>
            </a:extLst>
          </p:cNvPr>
          <p:cNvGraphicFramePr/>
          <p:nvPr>
            <p:extLst>
              <p:ext uri="{D42A27DB-BD31-4B8C-83A1-F6EECF244321}">
                <p14:modId xmlns:p14="http://schemas.microsoft.com/office/powerpoint/2010/main" val="431124592"/>
              </p:ext>
            </p:extLst>
          </p:nvPr>
        </p:nvGraphicFramePr>
        <p:xfrm>
          <a:off x="961464" y="1425389"/>
          <a:ext cx="9515475" cy="2476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6" name="Diagramme 3">
            <a:extLst>
              <a:ext uri="{FF2B5EF4-FFF2-40B4-BE49-F238E27FC236}">
                <a16:creationId xmlns:a16="http://schemas.microsoft.com/office/drawing/2014/main" id="{34829684-F3C4-4877-9C4B-61F6FDED8031}"/>
              </a:ext>
            </a:extLst>
          </p:cNvPr>
          <p:cNvGraphicFramePr/>
          <p:nvPr>
            <p:extLst>
              <p:ext uri="{D42A27DB-BD31-4B8C-83A1-F6EECF244321}">
                <p14:modId xmlns:p14="http://schemas.microsoft.com/office/powerpoint/2010/main" val="937113727"/>
              </p:ext>
            </p:extLst>
          </p:nvPr>
        </p:nvGraphicFramePr>
        <p:xfrm>
          <a:off x="1035424" y="3576918"/>
          <a:ext cx="9496425" cy="264795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8" name="Rectangle 14">
            <a:extLst>
              <a:ext uri="{FF2B5EF4-FFF2-40B4-BE49-F238E27FC236}">
                <a16:creationId xmlns:a16="http://schemas.microsoft.com/office/drawing/2014/main" id="{D6D95C57-7367-44D3-9537-B8210E9EA5CB}"/>
              </a:ext>
            </a:extLst>
          </p:cNvPr>
          <p:cNvSpPr>
            <a:spLocks noChangeArrowheads="1"/>
          </p:cNvSpPr>
          <p:nvPr/>
        </p:nvSpPr>
        <p:spPr bwMode="auto">
          <a:xfrm>
            <a:off x="0" y="29337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4574243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F588F-BB47-4A12-8BC4-757BB9190A5C}"/>
              </a:ext>
            </a:extLst>
          </p:cNvPr>
          <p:cNvSpPr>
            <a:spLocks noGrp="1"/>
          </p:cNvSpPr>
          <p:nvPr>
            <p:ph type="title"/>
          </p:nvPr>
        </p:nvSpPr>
        <p:spPr>
          <a:xfrm>
            <a:off x="838200" y="183591"/>
            <a:ext cx="10515600" cy="508933"/>
          </a:xfrm>
        </p:spPr>
        <p:txBody>
          <a:bodyPr>
            <a:normAutofit fontScale="90000"/>
          </a:bodyPr>
          <a:lstStyle/>
          <a:p>
            <a:pPr>
              <a:lnSpc>
                <a:spcPct val="107000"/>
              </a:lnSpc>
              <a:spcAft>
                <a:spcPts val="800"/>
              </a:spcAft>
            </a:pPr>
            <a:r>
              <a:rPr lang="en-GB" sz="4400" b="1" dirty="0">
                <a:effectLst/>
                <a:latin typeface="Calibri" panose="020F0502020204030204" pitchFamily="34" charset="0"/>
                <a:ea typeface="Calibri" panose="020F0502020204030204" pitchFamily="34" charset="0"/>
                <a:cs typeface="Times New Roman" panose="02020603050405020304" pitchFamily="18" charset="0"/>
              </a:rPr>
              <a:t>Limitations</a:t>
            </a:r>
            <a:endParaRPr lang="en-GB" sz="4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42B947E-1C92-457F-BB15-E6C65D9253A2}"/>
              </a:ext>
            </a:extLst>
          </p:cNvPr>
          <p:cNvSpPr>
            <a:spLocks noGrp="1"/>
          </p:cNvSpPr>
          <p:nvPr>
            <p:ph idx="1"/>
          </p:nvPr>
        </p:nvSpPr>
        <p:spPr>
          <a:xfrm>
            <a:off x="589430" y="890259"/>
            <a:ext cx="11338112" cy="5784150"/>
          </a:xfrm>
        </p:spPr>
        <p:txBody>
          <a:bodyPr>
            <a:normAutofit fontScale="85000" lnSpcReduction="10000"/>
          </a:bodyPr>
          <a:lstStyle/>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only function of economic forecasting is to make astrology look respectable.”</a:t>
            </a:r>
          </a:p>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 John Kenneth Galbraith (economist, bestselling author)</a:t>
            </a:r>
          </a:p>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It is important to note that the blockchain and cryptocurrency space is still very new. There is very little historical data, past performance results, or academic research on the topic of cryptocurrencies when compared to the historical data available for standard stocks and equities, let alone the lack of data available for tokenization, economics, and long-term valuations of these digital assets. Stocks (equity) have been around since the early 1600s, and it is only in the past 100 years that we have begun to have more comprehensive and widely accepted valuation models. However, they are still subject to bias and interpretation and suffer from their inputs’ quality. On the other hand, Cryptocurrencies have been around since 2008, with a broader recognition around 2016 and an explosion in the number of tokens in 2017. As such, it is way too early to evaluate or comment on the performance, monetary policy, and models behind any of them. As a result, we prefer to rely on sound economic principles backed by data and reasonable assumptions. </a:t>
            </a:r>
          </a:p>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Furthermore, any financial projections should generally be treated as a target rather than a prediction. Their purpose is to ensure that the project has sensible and achievable goals, and upon reaching those goals, the rest of the numbers would add up and make sense. On the other hand, they cannot predict the future nor account for all possible variables and scenarios with any reasonable degree of certainty.</a:t>
            </a:r>
          </a:p>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overall goal of this document is to provide a framework that can be used to evaluate the underlying economic principles behind a blockchain project, and upon doing so, we can compare the project to other similar ones in the market to try to determine the likelihood of the success of MELD.</a:t>
            </a:r>
          </a:p>
          <a:p>
            <a:pPr marL="0" indent="0">
              <a:lnSpc>
                <a:spcPct val="107000"/>
              </a:lnSpc>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Finally, it is important to note that this is an early draft and is meant to be a living document to be updated as we learn more about the space and as it evolves. We are open to suggestions, corrections, and constructive criticisms and feedback.</a:t>
            </a:r>
          </a:p>
          <a:p>
            <a:pPr marL="0" lvl="0" indent="0">
              <a:lnSpc>
                <a:spcPct val="107000"/>
              </a:lnSpc>
              <a:spcAft>
                <a:spcPts val="800"/>
              </a:spcAft>
              <a:buNone/>
            </a:pPr>
            <a:endParaRPr lang="en-GB" sz="5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106272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1199</TotalTime>
  <Words>4706</Words>
  <Application>Microsoft Office PowerPoint</Application>
  <PresentationFormat>Widescreen</PresentationFormat>
  <Paragraphs>298</Paragraphs>
  <Slides>25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Arial</vt:lpstr>
      <vt:lpstr>Calibri</vt:lpstr>
      <vt:lpstr>Calibri Light</vt:lpstr>
      <vt:lpstr>Courier New</vt:lpstr>
      <vt:lpstr>Symbol</vt:lpstr>
      <vt:lpstr>Tahoma</vt:lpstr>
      <vt:lpstr>Wingdings</vt:lpstr>
      <vt:lpstr>Office Theme</vt:lpstr>
      <vt:lpstr>GOOS Finance</vt:lpstr>
      <vt:lpstr>Table of content</vt:lpstr>
      <vt:lpstr>Executive summary </vt:lpstr>
      <vt:lpstr>What we stand for </vt:lpstr>
      <vt:lpstr>Problem </vt:lpstr>
      <vt:lpstr>Solution </vt:lpstr>
      <vt:lpstr>Products and Services </vt:lpstr>
      <vt:lpstr>GOOSPAY </vt:lpstr>
      <vt:lpstr>PowerPoint Presentation</vt:lpstr>
      <vt:lpstr>PowerPoint Presentation</vt:lpstr>
      <vt:lpstr>II. GOOSPAD</vt:lpstr>
      <vt:lpstr>PowerPoint Presentation</vt:lpstr>
      <vt:lpstr>III. GOOSCASH</vt:lpstr>
      <vt:lpstr>IV. GOOSEARN</vt:lpstr>
      <vt:lpstr>Our Market </vt:lpstr>
      <vt:lpstr>PowerPoint Presentation</vt:lpstr>
      <vt:lpstr>Our clients </vt:lpstr>
      <vt:lpstr>Customer Acquisition </vt:lpstr>
      <vt:lpstr>PowerPoint Presentation</vt:lpstr>
      <vt:lpstr>Tokenomics </vt:lpstr>
      <vt:lpstr>PowerPoint Presentation</vt:lpstr>
      <vt:lpstr>Vesting Schedule </vt:lpstr>
      <vt:lpstr>PowerPoint Presentation</vt:lpstr>
      <vt:lpstr>Roadmap </vt:lpstr>
      <vt:lpstr>Limitations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GOOS Finance</dc:title>
  <dc:creator>Yannick Wilfried</dc:creator>
  <cp:lastModifiedBy>Yannick Wilfried</cp:lastModifiedBy>
  <cp:revision>52</cp:revision>
  <dcterms:created xsi:type="dcterms:W3CDTF">2022-03-15T21:23:54Z</dcterms:created>
  <dcterms:modified xsi:type="dcterms:W3CDTF">2022-04-06T19:35:38Z</dcterms:modified>
</cp:coreProperties>
</file>